
<file path=[Content_Types].xml><?xml version="1.0" encoding="utf-8"?>
<Types xmlns="http://schemas.openxmlformats.org/package/2006/content-types">
  <Default Extension="png" ContentType="image/png"/>
  <Default Extension="bin" ContentType="application/vnd.openxmlformats-officedocument.spreadsheetml.shee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handoutMasters/handoutMaster1.xml" ContentType="application/vnd.openxmlformats-officedocument.presentationml.handoutMaster+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slides/slide4.xml" ContentType="application/vnd.openxmlformats-officedocument.presentationml.slide+xml"/>
  <Override PartName="/ppt/slides/charts/chart3.xml" ContentType="application/vnd.openxmlformats-officedocument.drawingml.chart+xml"/>
  <Override PartName="/ppt/slides/slide5.xml" ContentType="application/vnd.openxmlformats-officedocument.presentationml.slide+xml"/>
  <Override PartName="/ppt/slides/charts/chart4.xml" ContentType="application/vnd.openxmlformats-officedocument.drawingml.chart+xml"/>
  <Override PartName="/ppt/slides/slide6.xml" ContentType="application/vnd.openxmlformats-officedocument.presentationml.slide+xml"/>
  <Override PartName="/ppt/slides/charts/chart5.xml" ContentType="application/vnd.openxmlformats-officedocument.drawingml.chart+xml"/>
  <Override PartName="/ppt/slides/slide7.xml" ContentType="application/vnd.openxmlformats-officedocument.presentationml.slide+xml"/>
  <Override PartName="/ppt/slides/charts/chart6.xml" ContentType="application/vnd.openxmlformats-officedocument.drawingml.chart+xml"/>
  <Override PartName="/ppt/slides/slide8.xml" ContentType="application/vnd.openxmlformats-officedocument.presentationml.slide+xml"/>
  <Override PartName="/ppt/slides/charts/chart7.xml" ContentType="application/vnd.openxmlformats-officedocument.drawingml.chart+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229" r:id="rId1"/>
  </p:sldMasterIdLst>
  <p:notesMasterIdLst>
    <p:notesMasterId r:id="rId5"/>
  </p:notesMasterIdLst>
  <p:handoutMasterIdLst>
    <p:handoutMasterId r:id="rId6"/>
  </p:handoutMasterIdLst>
  <p:sldIdLst>
    <p:sldId id="1606" r:id="rId2"/>
    <p:sldId id="1608" r:id="rId3"/>
    <p:sldId id="1610" r:id="R768c452499344849"/>
    <p:sldId id="1611" r:id="Rd1015dda219f4118"/>
    <p:sldId id="1612" r:id="R03a55070737b4407"/>
    <p:sldId id="1613" r:id="R3e20632d53e5494b"/>
    <p:sldId id="1614" r:id="Ra5cae590aa344cba"/>
  </p:sldIdLst>
  <p:sldSz cx="12434888"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a:srgbClr val="458B74"/>
    <a:srgbClr val="7FBA01"/>
    <a:srgbClr val="0078D7"/>
    <a:srgbClr val="00BCF2"/>
    <a:srgbClr val="FFFFFF"/>
    <a:srgbClr val="353535"/>
    <a:srgbClr val="FFBA01"/>
    <a:srgbClr val="5B2D91"/>
    <a:srgbClr val="008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15"/>
    <p:restoredTop sz="94652"/>
  </p:normalViewPr>
  <p:slideViewPr>
    <p:cSldViewPr snapToGrid="0">
      <p:cViewPr varScale="1">
        <p:scale>
          <a:sx n="106" d="100"/>
          <a:sy n="106" d="100"/>
        </p:scale>
        <p:origin x="366"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4632" y="117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commentAuthors" Target="commentAuthors.xml"/><Relationship Id="rId12" Type="http://schemas.openxmlformats.org/officeDocument/2006/relationships/customXml" Target="../customXml/item1.xml"/><Relationship Id="rId2" Type="http://schemas.openxmlformats.org/officeDocument/2006/relationships/slide" Target="slides/slide1.xml"/><Relationship Id="R768c452499344849" Type="http://schemas.openxmlformats.org/officeDocument/2006/relationships/slide" Target="/ppt/slides/slide4.xml"/><Relationship Id="R03a55070737b4407" Type="http://schemas.openxmlformats.org/officeDocument/2006/relationships/slide" Target="/ppt/slides/slide6.xml"/><Relationship Id="R3e20632d53e5494b" Type="http://schemas.openxmlformats.org/officeDocument/2006/relationships/slide" Target="/ppt/slides/slide7.xml"/><Relationship Id="Ra5cae590aa344cba" Type="http://schemas.openxmlformats.org/officeDocument/2006/relationships/slide" Target="/ppt/slides/slide8.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9" Type="http://schemas.openxmlformats.org/officeDocument/2006/relationships/viewProps" Target="viewProps.xml"/><Relationship Id="Rd1015dda219f4118" Type="http://schemas.openxmlformats.org/officeDocument/2006/relationships/slide" Target="/ppt/slides/slide5.xml"/><Relationship Id="rId14"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mc="http://schemas.openxmlformats.org/markup-compatibility/2006" xmlns:c14="http://schemas.microsoft.com/office/drawing/2007/8/2/chart" xmlns:c16r3="http://schemas.microsoft.com/office/drawing/2017/03/chart" xmlns:c16="http://schemas.microsoft.com/office/drawing/2014/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E3C4-45E8-AF41-71108921E07B}"/>
              </c:ext>
            </c:extLst>
          </c:dPt>
          <c:dPt>
            <c:idx val="1"/>
            <c:bubble3D val="0"/>
            <c:spPr>
              <a:solidFill>
                <a:schemeClr val="accent2">
                  <a:shade val="80000"/>
                  <a:satMod val="18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E3C4-45E8-AF41-71108921E07B}"/>
              </c:ext>
            </c:extLst>
          </c:dPt>
          <c:dPt>
            <c:idx val="2"/>
            <c:bubble3D val="0"/>
            <c:spPr>
              <a:solidFill>
                <a:srgbClr val="00BCF2"/>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5-E3C4-45E8-AF41-71108921E07B}"/>
              </c:ext>
            </c:extLst>
          </c:dPt>
          <c:dPt>
            <c:idx val="3"/>
            <c:bubble3D val="0"/>
            <c:spPr>
              <a:solidFill>
                <a:schemeClr val="accent4">
                  <a:shade val="80000"/>
                  <a:satMod val="18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7-E3C4-45E8-AF41-71108921E07B}"/>
              </c:ext>
            </c:extLst>
          </c:dPt>
          <c:dPt>
            <c:idx val="4"/>
            <c:bubble3D val="0"/>
            <c:spPr>
              <a:solidFill>
                <a:srgbClr val="458B74"/>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9-E3C4-45E8-AF41-71108921E07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1719-47A1-B97A-E11EC9837733}"/>
              </c:ext>
            </c:extLst>
          </c:dPt>
          <c:dPt>
            <c:idx val="6"/>
            <c:bubble3D val="0"/>
            <c:spPr>
              <a:solidFill>
                <a:srgbClr val="70AD47"/>
              </a:solidFill>
              <a:ln>
                <a:noFill/>
              </a:ln>
              <a:effectLst/>
            </c:spPr>
            <c:extLst>
              <c:ext xmlns:c16="http://schemas.microsoft.com/office/drawing/2014/chart" uri="{C3380CC4-5D6E-409C-BE32-E72D297353CC}">
                <c16:uniqueId val="{0000000D-1719-47A1-B97A-E11EC9837733}"/>
              </c:ext>
            </c:extLst>
          </c:dPt>
          <c:dLbls>
            <c:delete val="1"/>
          </c:dLbls>
          <c:cat>
            <c:strRef>
              <c:f>Sheet1!$A$2:$A$8</c:f>
              <c:strCache>
                <c:ptCount val="7"/>
                <c:pt idx="0">
                  <c:v>11 High Priority </c:v>
                </c:pt>
                <c:pt idx="2">
                  <c:v>55 Low Priority</c:v>
                </c:pt>
                <c:pt idx="4">
                  <c:v>0 Resolved</c:v>
                </c:pt>
                <c:pt idx="6">
                  <c:v>157 Passed Checks</c:v>
                </c:pt>
              </c:strCache>
            </c:strRef>
          </c:cat>
          <c:val>
            <c:numRef>
              <c:f>Sheet1!$B$2:$B$8</c:f>
              <c:numCache>
                <c:formatCode>General</c:formatCode>
                <c:ptCount val="7"/>
                <c:pt idx="0">
                  <c:v>11</c:v>
                </c:pt>
                <c:pt idx="2">
                  <c:v>55</c:v>
                </c:pt>
                <c:pt idx="4">
                  <c:v>0</c:v>
                </c:pt>
                <c:pt idx="6">
                  <c:v>157</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A-E3C4-45E8-AF41-71108921E07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4854117084061136"/>
          <c:w val="0.63462981718805178"/>
          <c:h val="0.31364075958623894"/>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xmlns:c16r3="http://schemas.microsoft.com/office/drawing/2017/03/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endParaRPr lang="en-US">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D0CB2F-F0BF-435A-A27A-2EC15087F634}" type="datetime8">
              <a:rPr lang="en-US" smtClean="0">
                <a:latin typeface="Segoe UI" pitchFamily="34" charset="0"/>
              </a:rPr>
              <a:t>1/18/2019 1:15 PM</a:t>
            </a:fld>
            <a:endParaRPr lang="en-US">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a:gradFill>
                  <a:gsLst>
                    <a:gs pos="0">
                      <a:schemeClr val="tx1"/>
                    </a:gs>
                    <a:gs pos="100000">
                      <a:schemeClr val="tx1"/>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endParaRPr lang="en-US"/>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18B56EA-E28F-4F92-9F16-7A6F2501B303}" type="datetime8">
              <a:rPr lang="en-US" smtClean="0"/>
              <a:t>1/18/2019 1:14 PM</a:t>
            </a:fld>
            <a:endParaRPr lang="en-US"/>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D18B56EA-E28F-4F92-9F16-7A6F2501B303}" type="datetime8">
              <a:rPr lang="en-US" smtClean="0"/>
              <a:t>1/18/2019 1:14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1</a:t>
            </a:fld>
            <a:endParaRPr lang="en-US"/>
          </a:p>
        </p:txBody>
      </p:sp>
    </p:spTree>
    <p:extLst>
      <p:ext uri="{BB962C8B-B14F-4D97-AF65-F5344CB8AC3E}">
        <p14:creationId xmlns:p14="http://schemas.microsoft.com/office/powerpoint/2010/main" val="4214519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D18B56EA-E28F-4F92-9F16-7A6F2501B303}" type="datetime8">
              <a:rPr lang="en-US" smtClean="0"/>
              <a:t>1/18/2019 1:14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2</a:t>
            </a:fld>
            <a:endParaRPr lang="en-US"/>
          </a:p>
        </p:txBody>
      </p:sp>
    </p:spTree>
    <p:extLst>
      <p:ext uri="{BB962C8B-B14F-4D97-AF65-F5344CB8AC3E}">
        <p14:creationId xmlns:p14="http://schemas.microsoft.com/office/powerpoint/2010/main" val="13947493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Title square photo (option 1)">
    <p:spTree>
      <p:nvGrpSpPr>
        <p:cNvPr id="1" name=""/>
        <p:cNvGrpSpPr/>
        <p:nvPr/>
      </p:nvGrpSpPr>
      <p:grpSpPr>
        <a:xfrm>
          <a:off x="0" y="0"/>
          <a:ext cx="0" cy="0"/>
          <a:chOff x="0" y="0"/>
          <a:chExt cx="0" cy="0"/>
        </a:xfrm>
      </p:grpSpPr>
      <p:sp>
        <p:nvSpPr>
          <p:cNvPr id="9" name="Title 1"/>
          <p:cNvSpPr>
            <a:spLocks noGrp="1"/>
          </p:cNvSpPr>
          <p:nvPr>
            <p:ph type="title" hasCustomPrompt="1"/>
          </p:nvPr>
        </p:nvSpPr>
        <p:spPr bwMode="auto">
          <a:xfrm>
            <a:off x="274667" y="2119179"/>
            <a:ext cx="4937130" cy="1835285"/>
          </a:xfrm>
          <a:noFill/>
        </p:spPr>
        <p:txBody>
          <a:bodyPr lIns="146304" tIns="91440" rIns="146304" bIns="91440" anchor="t" anchorCtr="0"/>
          <a:lstStyle>
            <a:lvl1pPr>
              <a:defRPr sz="4800" spc="-100" baseline="0">
                <a:gradFill>
                  <a:gsLst>
                    <a:gs pos="74359">
                      <a:schemeClr val="tx1"/>
                    </a:gs>
                    <a:gs pos="57576">
                      <a:schemeClr val="tx1"/>
                    </a:gs>
                  </a:gsLst>
                  <a:lin ang="5400000" scaled="0"/>
                </a:gradFill>
              </a:defRPr>
            </a:lvl1pPr>
          </a:lstStyle>
          <a:p>
            <a:r>
              <a:rPr lang="en-US" dirty="0"/>
              <a:t>Section Title</a:t>
            </a:r>
          </a:p>
        </p:txBody>
      </p:sp>
      <p:sp>
        <p:nvSpPr>
          <p:cNvPr id="3" name="Text Placeholder 2"/>
          <p:cNvSpPr>
            <a:spLocks noGrp="1"/>
          </p:cNvSpPr>
          <p:nvPr>
            <p:ph type="body" sz="quarter" idx="14" hasCustomPrompt="1"/>
          </p:nvPr>
        </p:nvSpPr>
        <p:spPr bwMode="auto">
          <a:xfrm>
            <a:off x="273015" y="3954463"/>
            <a:ext cx="4937130" cy="731528"/>
          </a:xfrm>
        </p:spPr>
        <p:txBody>
          <a:bodyPr lIns="164592" tIns="109728" rIns="164592" bIns="109728">
            <a:noAutofit/>
          </a:bodyPr>
          <a:lstStyle>
            <a:lvl1pPr marL="0" indent="0">
              <a:spcBef>
                <a:spcPts val="0"/>
              </a:spcBef>
              <a:buNone/>
              <a:defRPr lang="en-US" sz="3200" kern="1200" spc="0" baseline="0" dirty="0">
                <a:gradFill>
                  <a:gsLst>
                    <a:gs pos="91000">
                      <a:schemeClr val="tx1"/>
                    </a:gs>
                    <a:gs pos="0">
                      <a:schemeClr val="tx1"/>
                    </a:gs>
                  </a:gsLst>
                  <a:lin ang="5400000" scaled="0"/>
                </a:gradFill>
                <a:latin typeface="+mn-lt"/>
                <a:ea typeface="+mn-ea"/>
                <a:cs typeface="+mn-cs"/>
              </a:defRPr>
            </a:lvl1pPr>
          </a:lstStyle>
          <a:p>
            <a:pPr marL="0" marR="0" lvl="0" indent="0" algn="l" defTabSz="932742" rtl="0" eaLnBrk="1" fontAlgn="auto" latinLnBrk="0" hangingPunct="1">
              <a:lnSpc>
                <a:spcPct val="90000"/>
              </a:lnSpc>
              <a:spcBef>
                <a:spcPts val="0"/>
              </a:spcBef>
              <a:spcAft>
                <a:spcPts val="0"/>
              </a:spcAft>
              <a:buClrTx/>
              <a:buSzPct val="90000"/>
              <a:buFont typeface="Arial" pitchFamily="34" charset="0"/>
              <a:buNone/>
              <a:tabLst/>
            </a:pPr>
            <a:r>
              <a:rPr lang="en-US" dirty="0"/>
              <a:t>Sub-Section Title </a:t>
            </a:r>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black">
          <a:xfrm>
            <a:off x="457522" y="6208933"/>
            <a:ext cx="1452804" cy="310896"/>
          </a:xfrm>
          <a:prstGeom prst="rect">
            <a:avLst/>
          </a:prstGeom>
        </p:spPr>
      </p:pic>
      <p:pic>
        <p:nvPicPr>
          <p:cNvPr id="7" name="Picture 6">
            <a:extLst>
              <a:ext uri="{FF2B5EF4-FFF2-40B4-BE49-F238E27FC236}">
                <a16:creationId xmlns:a16="http://schemas.microsoft.com/office/drawing/2014/main" id="{FED1C908-3C26-4495-B851-105125BE23B8}"/>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0" y="-1"/>
            <a:ext cx="12453922" cy="6994525"/>
          </a:xfrm>
          <a:prstGeom prst="rect">
            <a:avLst/>
          </a:prstGeom>
        </p:spPr>
      </p:pic>
      <p:sp>
        <p:nvSpPr>
          <p:cNvPr id="10" name="Rectangle 9">
            <a:extLst>
              <a:ext uri="{FF2B5EF4-FFF2-40B4-BE49-F238E27FC236}">
                <a16:creationId xmlns:a16="http://schemas.microsoft.com/office/drawing/2014/main" id="{C8107207-7470-41ED-B799-27694D901711}"/>
              </a:ext>
            </a:extLst>
          </p:cNvPr>
          <p:cNvSpPr/>
          <p:nvPr userDrawn="1"/>
        </p:nvSpPr>
        <p:spPr bwMode="auto">
          <a:xfrm flipH="1">
            <a:off x="6092790" y="-1"/>
            <a:ext cx="6361131" cy="6994526"/>
          </a:xfrm>
          <a:prstGeom prst="rect">
            <a:avLst/>
          </a:prstGeom>
          <a:gradFill flip="none" rotWithShape="1">
            <a:gsLst>
              <a:gs pos="75000">
                <a:srgbClr val="002050">
                  <a:alpha val="76000"/>
                </a:srgbClr>
              </a:gs>
              <a:gs pos="32000">
                <a:srgbClr val="002050"/>
              </a:gs>
              <a:gs pos="100000">
                <a:srgbClr val="002050">
                  <a:alpha val="0"/>
                </a:srgbClr>
              </a:gs>
            </a:gsLst>
            <a:lin ang="0" scaled="1"/>
            <a:tileRect/>
          </a:gradFill>
          <a:ln>
            <a:noFill/>
          </a:ln>
          <a:effectLst>
            <a:softEdge rad="0"/>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b="0" cap="none" spc="0" err="1">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endParaRPr>
          </a:p>
        </p:txBody>
      </p:sp>
      <p:pic>
        <p:nvPicPr>
          <p:cNvPr id="11" name="Picture 10">
            <a:extLst>
              <a:ext uri="{FF2B5EF4-FFF2-40B4-BE49-F238E27FC236}">
                <a16:creationId xmlns:a16="http://schemas.microsoft.com/office/drawing/2014/main" id="{9B41E496-47A1-44A5-AA4E-85EFA17CFDB0}"/>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bwMode="invGray">
          <a:xfrm>
            <a:off x="10795601" y="6519829"/>
            <a:ext cx="1181765" cy="253187"/>
          </a:xfrm>
          <a:prstGeom prst="rect">
            <a:avLst/>
          </a:prstGeom>
        </p:spPr>
      </p:pic>
    </p:spTree>
    <p:extLst>
      <p:ext uri="{BB962C8B-B14F-4D97-AF65-F5344CB8AC3E}">
        <p14:creationId xmlns:p14="http://schemas.microsoft.com/office/powerpoint/2010/main" val="13681652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42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Summery">
    <p:spTree>
      <p:nvGrpSpPr>
        <p:cNvPr id="1" name=""/>
        <p:cNvGrpSpPr/>
        <p:nvPr/>
      </p:nvGrpSpPr>
      <p:grpSpPr>
        <a:xfrm>
          <a:off x="0" y="0"/>
          <a:ext cx="0" cy="0"/>
          <a:chOff x="0" y="0"/>
          <a:chExt cx="0" cy="0"/>
        </a:xfrm>
      </p:grpSpPr>
      <p:sp>
        <p:nvSpPr>
          <p:cNvPr id="5" name="Title 10">
            <a:extLst>
              <a:ext uri="{FF2B5EF4-FFF2-40B4-BE49-F238E27FC236}">
                <a16:creationId xmlns:a16="http://schemas.microsoft.com/office/drawing/2014/main" id="{DA5B0225-239A-1D4F-B38D-60D255707AE4}"/>
              </a:ext>
            </a:extLst>
          </p:cNvPr>
          <p:cNvSpPr>
            <a:spLocks noGrp="1"/>
          </p:cNvSpPr>
          <p:nvPr>
            <p:ph type="title"/>
          </p:nvPr>
        </p:nvSpPr>
        <p:spPr>
          <a:xfrm>
            <a:off x="274604" y="295275"/>
            <a:ext cx="11888047" cy="917575"/>
          </a:xfrm>
        </p:spPr>
        <p:txBody>
          <a:bodyPr/>
          <a:lstStyle/>
          <a:p>
            <a:r>
              <a:rPr lang="en-US" dirty="0">
                <a:cs typeface="Segoe UI Light"/>
              </a:rPr>
              <a:t>Executive Summary</a:t>
            </a:r>
            <a:endParaRPr lang="en-US" dirty="0"/>
          </a:p>
        </p:txBody>
      </p:sp>
    </p:spTree>
    <p:extLst>
      <p:ext uri="{BB962C8B-B14F-4D97-AF65-F5344CB8AC3E}">
        <p14:creationId xmlns:p14="http://schemas.microsoft.com/office/powerpoint/2010/main" val="118906319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cus Area Assessment">
    <p:spTree>
      <p:nvGrpSpPr>
        <p:cNvPr id="1" name=""/>
        <p:cNvGrpSpPr/>
        <p:nvPr/>
      </p:nvGrpSpPr>
      <p:grpSpPr>
        <a:xfrm>
          <a:off x="0" y="0"/>
          <a:ext cx="0" cy="0"/>
          <a:chOff x="0" y="0"/>
          <a:chExt cx="0" cy="0"/>
        </a:xfrm>
      </p:grpSpPr>
      <p:sp>
        <p:nvSpPr>
          <p:cNvPr id="5" name="Title 10">
            <a:extLst>
              <a:ext uri="{FF2B5EF4-FFF2-40B4-BE49-F238E27FC236}">
                <a16:creationId xmlns:a16="http://schemas.microsoft.com/office/drawing/2014/main" id="{9E2C8227-A5B0-2B4E-A5F7-1604CB3AD72F}"/>
              </a:ext>
            </a:extLst>
          </p:cNvPr>
          <p:cNvSpPr>
            <a:spLocks noGrp="1"/>
          </p:cNvSpPr>
          <p:nvPr>
            <p:ph type="title" hasCustomPrompt="1"/>
          </p:nvPr>
        </p:nvSpPr>
        <p:spPr>
          <a:xfrm>
            <a:off x="278571" y="293272"/>
            <a:ext cx="11888047" cy="917575"/>
          </a:xfrm>
        </p:spPr>
        <p:txBody>
          <a:bodyPr/>
          <a:lstStyle/>
          <a:p>
            <a:r>
              <a:rPr lang="en-US" dirty="0">
                <a:solidFill>
                  <a:schemeClr val="tx1"/>
                </a:solidFill>
                <a:latin typeface="Segoe UI Light"/>
                <a:cs typeface="Segoe UI Light"/>
              </a:rPr>
              <a:t>Focus Area</a:t>
            </a:r>
            <a:endParaRPr lang="en-US" dirty="0">
              <a:cs typeface="Segoe UI Light"/>
            </a:endParaRPr>
          </a:p>
        </p:txBody>
      </p:sp>
    </p:spTree>
    <p:extLst>
      <p:ext uri="{BB962C8B-B14F-4D97-AF65-F5344CB8AC3E}">
        <p14:creationId xmlns:p14="http://schemas.microsoft.com/office/powerpoint/2010/main" val="331155672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04" y="295275"/>
            <a:ext cx="11888047" cy="917575"/>
          </a:xfrm>
          <a:prstGeom prst="rect">
            <a:avLst/>
          </a:prstGeom>
        </p:spPr>
        <p:txBody>
          <a:bodyPr vert="horz" wrap="square" lIns="146304" tIns="91440" rIns="146304" bIns="91440" rtlCol="0" anchor="t">
            <a:noAutofit/>
          </a:bodyPr>
          <a:lstStyle/>
          <a:p>
            <a:r>
              <a:rPr lang="en-US"/>
              <a:t>Click to edit Master title style</a:t>
            </a:r>
          </a:p>
        </p:txBody>
      </p:sp>
      <p:sp>
        <p:nvSpPr>
          <p:cNvPr id="4" name="Text Placeholder 3"/>
          <p:cNvSpPr>
            <a:spLocks noGrp="1"/>
          </p:cNvSpPr>
          <p:nvPr>
            <p:ph type="body" idx="1"/>
          </p:nvPr>
        </p:nvSpPr>
        <p:spPr>
          <a:xfrm>
            <a:off x="274605" y="1212851"/>
            <a:ext cx="11885681" cy="2308324"/>
          </a:xfrm>
          <a:prstGeom prst="rect">
            <a:avLst/>
          </a:prstGeom>
        </p:spPr>
        <p:txBody>
          <a:bodyPr vert="horz" wrap="square" lIns="146304" tIns="91440" rIns="146304" bIns="9144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266" r:id="rId1"/>
    <p:sldLayoutId id="2147484515" r:id="rId2"/>
    <p:sldLayoutId id="2147484256" r:id="rId3"/>
  </p:sldLayoutIdLst>
  <p:transition>
    <p:fade/>
  </p:transition>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2286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572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858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9144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4pPr>
      <a:lvl5pPr marL="11430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pos="749" userDrawn="1">
          <p15:clr>
            <a:srgbClr val="5ACBF0"/>
          </p15:clr>
        </p15:guide>
        <p15:guide id="4" pos="1325" userDrawn="1">
          <p15:clr>
            <a:srgbClr val="5ACBF0"/>
          </p15:clr>
        </p15:guide>
        <p15:guide id="5" pos="1901" userDrawn="1">
          <p15:clr>
            <a:srgbClr val="5ACBF0"/>
          </p15:clr>
        </p15:guide>
        <p15:guide id="6" pos="2477" userDrawn="1">
          <p15:clr>
            <a:srgbClr val="5ACBF0"/>
          </p15:clr>
        </p15:guide>
        <p15:guide id="7" pos="3053" userDrawn="1">
          <p15:clr>
            <a:srgbClr val="5ACBF0"/>
          </p15:clr>
        </p15:guide>
        <p15:guide id="8" pos="3629" userDrawn="1">
          <p15:clr>
            <a:srgbClr val="5ACBF0"/>
          </p15:clr>
        </p15:guide>
        <p15:guide id="9" pos="4204" userDrawn="1">
          <p15:clr>
            <a:srgbClr val="5ACBF0"/>
          </p15:clr>
        </p15:guide>
        <p15:guide id="10" pos="4780" userDrawn="1">
          <p15:clr>
            <a:srgbClr val="5ACBF0"/>
          </p15:clr>
        </p15:guide>
        <p15:guide id="11" pos="5356" userDrawn="1">
          <p15:clr>
            <a:srgbClr val="5ACBF0"/>
          </p15:clr>
        </p15:guide>
        <p15:guide id="12" pos="5932" userDrawn="1">
          <p15:clr>
            <a:srgbClr val="5ACBF0"/>
          </p15:clr>
        </p15:guide>
        <p15:guide id="13" pos="6508" userDrawn="1">
          <p15:clr>
            <a:srgbClr val="5ACBF0"/>
          </p15:clr>
        </p15:guide>
        <p15:guide id="14" pos="7084" userDrawn="1">
          <p15:clr>
            <a:srgbClr val="5ACBF0"/>
          </p15:clr>
        </p15:guide>
        <p15:guide id="15" pos="7660" userDrawn="1">
          <p15:clr>
            <a:srgbClr val="5ACBF0"/>
          </p15:clr>
        </p15:guide>
        <p15:guide id="16" pos="288" userDrawn="1">
          <p15:clr>
            <a:srgbClr val="C35EA4"/>
          </p15:clr>
        </p15:guide>
        <p15:guide id="17" pos="7545" userDrawn="1">
          <p15:clr>
            <a:srgbClr val="C35EA4"/>
          </p15:clr>
        </p15:guide>
        <p15:guide id="18" orient="horz" pos="763" userDrawn="1">
          <p15:clr>
            <a:srgbClr val="5ACBF0"/>
          </p15:clr>
        </p15:guide>
        <p15:guide id="19" orient="horz" pos="1339" userDrawn="1">
          <p15:clr>
            <a:srgbClr val="5ACBF0"/>
          </p15:clr>
        </p15:guide>
        <p15:guide id="20" orient="horz" pos="1915" userDrawn="1">
          <p15:clr>
            <a:srgbClr val="5ACBF0"/>
          </p15:clr>
        </p15:guide>
        <p15:guide id="21" orient="horz" pos="2491" userDrawn="1">
          <p15:clr>
            <a:srgbClr val="5ACBF0"/>
          </p15:clr>
        </p15:guide>
        <p15:guide id="22" orient="horz" pos="3067" userDrawn="1">
          <p15:clr>
            <a:srgbClr val="5ACBF0"/>
          </p15:clr>
        </p15:guide>
        <p15:guide id="23" orient="horz" pos="3643" userDrawn="1">
          <p15:clr>
            <a:srgbClr val="5ACBF0"/>
          </p15:clr>
        </p15:guide>
        <p15:guide id="24" orient="horz" pos="4219" userDrawn="1">
          <p15:clr>
            <a:srgbClr val="5ACBF0"/>
          </p15:clr>
        </p15:guide>
        <p15:guide id="25" orient="horz" pos="302" userDrawn="1">
          <p15:clr>
            <a:srgbClr val="C35EA4"/>
          </p15:clr>
        </p15:guide>
        <p15:guide id="26" orient="horz" pos="4104" userDrawn="1">
          <p15:clr>
            <a:srgbClr val="C35EA4"/>
          </p15:clr>
        </p15:guide>
      </p15:sldGuideLst>
    </p:ext>
  </p:extLst>
</p:sldMaster>
</file>

<file path=ppt/slides/_rels/slide1.xml.rels>&#65279;<?xml version="1.0" encoding="utf-8"?><Relationships xmlns="http://schemas.openxmlformats.org/package/2006/relationships"><Relationship Type="http://schemas.openxmlformats.org/officeDocument/2006/relationships/notesSlide" Target="../notesSlides/notesSlide1.xml" Id="rId2" /><Relationship Type="http://schemas.openxmlformats.org/officeDocument/2006/relationships/slideLayout" Target="../slideLayouts/slideLayout1.xml" Id="rId1" /><Relationship Type="http://schemas.openxmlformats.org/officeDocument/2006/relationships/hyperlink" Target="https://portal.azure.com/72f988bf-86f1-41af-91ab-2d7cd011db47/#blade/Microsoft_OperationsManagementSuite_Workspace/WidgetBlade/id/%2Fsubscriptions%2Fcc8b63ea-b5e6-45ea-9239-59a1fa799351%2FresourceGroups%2Fasd-prod-ausea%2Fproviders%2FMicrosoft.OperationalInsights%2Fworkspaces%2Fasd-prod-ausea/title/System%20Center%20Configuration%20Manager%20Assessment/componentId/SCCMAssessment/parameters/%7B%7D/lockedTheme/false" TargetMode="External" Id="rId3" /></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3.xml" Id="rId3" /></Relationships>
</file>

<file path=ppt/slides/_rels/slide5.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4.xml" Id="rId3" /></Relationships>
</file>

<file path=ppt/slides/_rels/slide6.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5.xml" Id="rId3" /></Relationships>
</file>

<file path=ppt/slides/_rels/slide7.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6.xml" Id="rId3" /></Relationships>
</file>

<file path=ppt/slides/_rels/slide8.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7.xml" Id="rId3" /></Relationships>
</file>

<file path=ppt/slides/charts/_rels/chart3.xml.rels>&#65279;<?xml version="1.0" encoding="utf-8"?><Relationships xmlns="http://schemas.openxmlformats.org/package/2006/relationships"><Relationship Type="http://schemas.openxmlformats.org/officeDocument/2006/relationships/package" Target="/ppt/slides/charts/embeddings/package3.bin" Id="Raf1ad133b92240ab" /></Relationships>
</file>

<file path=ppt/slides/charts/_rels/chart4.xml.rels>&#65279;<?xml version="1.0" encoding="utf-8"?><Relationships xmlns="http://schemas.openxmlformats.org/package/2006/relationships"><Relationship Type="http://schemas.openxmlformats.org/officeDocument/2006/relationships/package" Target="/ppt/slides/charts/embeddings/package4.bin" Id="Rf4c5c7d802864dec" /></Relationships>
</file>

<file path=ppt/slides/charts/_rels/chart5.xml.rels>&#65279;<?xml version="1.0" encoding="utf-8"?><Relationships xmlns="http://schemas.openxmlformats.org/package/2006/relationships"><Relationship Type="http://schemas.openxmlformats.org/officeDocument/2006/relationships/package" Target="/ppt/slides/charts/embeddings/package5.bin" Id="Rd49b0bb9d2e0413a" /></Relationships>
</file>

<file path=ppt/slides/charts/_rels/chart6.xml.rels>&#65279;<?xml version="1.0" encoding="utf-8"?><Relationships xmlns="http://schemas.openxmlformats.org/package/2006/relationships"><Relationship Type="http://schemas.openxmlformats.org/officeDocument/2006/relationships/package" Target="/ppt/slides/charts/embeddings/package6.bin" Id="Re064f3400f1d48d2" /></Relationships>
</file>

<file path=ppt/slides/charts/_rels/chart7.xml.rels>&#65279;<?xml version="1.0" encoding="utf-8"?><Relationships xmlns="http://schemas.openxmlformats.org/package/2006/relationships"><Relationship Type="http://schemas.openxmlformats.org/officeDocument/2006/relationships/package" Target="/ppt/slides/charts/embeddings/package7.bin" Id="R396641b98b6a49bb" /></Relationships>
</file>

<file path=ppt/slides/charts/chart3.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6 High Priority </c:v>
                </c:pt>
                <c:pt idx="2">
                  <c:v>21 Low Priority</c:v>
                </c:pt>
                <c:pt idx="4">
                  <c:v>0 Resolved</c:v>
                </c:pt>
                <c:pt idx="6">
                  <c:v>57 Passed Checks</c:v>
                </c:pt>
              </c:strCache>
            </c:strRef>
          </c:cat>
          <c:val>
            <c:numRef>
              <c:f>Sheet1!$B$2:$B$8</c:f>
              <c:numCache>
                <c:formatCode>General</c:formatCode>
                <c:ptCount val="7"/>
                <c:pt idx="0">
                  <c:v>6</c:v>
                </c:pt>
                <c:pt idx="2">
                  <c:v>21</c:v>
                </c:pt>
                <c:pt idx="4">
                  <c:v>0</c:v>
                </c:pt>
                <c:pt idx="6">
                  <c:v>57</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af1ad133b92240ab">
    <c:autoUpdate val="0"/>
  </c:externalData>
</c:chartSpace>
</file>

<file path=ppt/slides/charts/chart4.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0 High Priority </c:v>
                </c:pt>
                <c:pt idx="2">
                  <c:v>2 Low Priority</c:v>
                </c:pt>
                <c:pt idx="4">
                  <c:v>0 Resolved</c:v>
                </c:pt>
                <c:pt idx="6">
                  <c:v>16 Passed Checks</c:v>
                </c:pt>
              </c:strCache>
            </c:strRef>
          </c:cat>
          <c:val>
            <c:numRef>
              <c:f>Sheet1!$B$2:$B$8</c:f>
              <c:numCache>
                <c:formatCode>General</c:formatCode>
                <c:ptCount val="7"/>
                <c:pt idx="0">
                  <c:v>0</c:v>
                </c:pt>
                <c:pt idx="2">
                  <c:v>2</c:v>
                </c:pt>
                <c:pt idx="4">
                  <c:v>0</c:v>
                </c:pt>
                <c:pt idx="6">
                  <c:v>16</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f4c5c7d802864dec">
    <c:autoUpdate val="0"/>
  </c:externalData>
</c:chartSpace>
</file>

<file path=ppt/slides/charts/chart5.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1 High Priority </c:v>
                </c:pt>
                <c:pt idx="2">
                  <c:v>26 Low Priority</c:v>
                </c:pt>
                <c:pt idx="4">
                  <c:v>0 Resolved</c:v>
                </c:pt>
                <c:pt idx="6">
                  <c:v>21 Passed Checks</c:v>
                </c:pt>
              </c:strCache>
            </c:strRef>
          </c:cat>
          <c:val>
            <c:numRef>
              <c:f>Sheet1!$B$2:$B$8</c:f>
              <c:numCache>
                <c:formatCode>General</c:formatCode>
                <c:ptCount val="7"/>
                <c:pt idx="0">
                  <c:v>1</c:v>
                </c:pt>
                <c:pt idx="2">
                  <c:v>26</c:v>
                </c:pt>
                <c:pt idx="4">
                  <c:v>0</c:v>
                </c:pt>
                <c:pt idx="6">
                  <c:v>21</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d49b0bb9d2e0413a">
    <c:autoUpdate val="0"/>
  </c:externalData>
</c:chartSpace>
</file>

<file path=ppt/slides/charts/chart6.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2 High Priority </c:v>
                </c:pt>
                <c:pt idx="2">
                  <c:v>2 Low Priority</c:v>
                </c:pt>
                <c:pt idx="4">
                  <c:v>0 Resolved</c:v>
                </c:pt>
                <c:pt idx="6">
                  <c:v>28 Passed Checks</c:v>
                </c:pt>
              </c:strCache>
            </c:strRef>
          </c:cat>
          <c:val>
            <c:numRef>
              <c:f>Sheet1!$B$2:$B$8</c:f>
              <c:numCache>
                <c:formatCode>General</c:formatCode>
                <c:ptCount val="7"/>
                <c:pt idx="0">
                  <c:v>2</c:v>
                </c:pt>
                <c:pt idx="2">
                  <c:v>2</c:v>
                </c:pt>
                <c:pt idx="4">
                  <c:v>0</c:v>
                </c:pt>
                <c:pt idx="6">
                  <c:v>28</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e064f3400f1d48d2">
    <c:autoUpdate val="0"/>
  </c:externalData>
</c:chartSpace>
</file>

<file path=ppt/slides/charts/chart7.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2 High Priority </c:v>
                </c:pt>
                <c:pt idx="2">
                  <c:v>4 Low Priority</c:v>
                </c:pt>
                <c:pt idx="4">
                  <c:v>0 Resolved</c:v>
                </c:pt>
                <c:pt idx="6">
                  <c:v>35 Passed Checks</c:v>
                </c:pt>
              </c:strCache>
            </c:strRef>
          </c:cat>
          <c:val>
            <c:numRef>
              <c:f>Sheet1!$B$2:$B$8</c:f>
              <c:numCache>
                <c:formatCode>General</c:formatCode>
                <c:ptCount val="7"/>
                <c:pt idx="0">
                  <c:v>2</c:v>
                </c:pt>
                <c:pt idx="2">
                  <c:v>4</c:v>
                </c:pt>
                <c:pt idx="4">
                  <c:v>0</c:v>
                </c:pt>
                <c:pt idx="6">
                  <c:v>35</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396641b98b6a49bb">
    <c:autoUpdate val="0"/>
  </c:externalData>
</c:chartSpace>
</file>

<file path=ppt/slides/slide1.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D3045-1DC5-0043-B78B-F34A6DA22E14}"/>
              </a:ext>
            </a:extLst>
          </p:cNvPr>
          <p:cNvSpPr>
            <a:spLocks noGrp="1"/>
          </p:cNvSpPr>
          <p:nvPr>
            <p:ph type="title"/>
          </p:nvPr>
        </p:nvSpPr>
        <p:spPr>
          <a:xfrm>
            <a:off x="7161045" y="1340976"/>
            <a:ext cx="5027996" cy="2045597"/>
          </a:xfrm>
        </p:spPr>
        <p:txBody>
          <a:bodyPr/>
          <a:lstStyle/>
          <a:p>
            <a:pPr algn="r"/>
            <a:r>
              <a:rPr lang="en-US" sz="3600" dirty="0" err="1"/>
              <a:t>System Center Configuration Manager Assessment</a:t>
            </a:r>
            <a:r>
              <a:rPr lang="en-US" sz="3600" dirty="0"/>
              <a:t> Results</a:t>
            </a:r>
            <a:endParaRPr lang="en-US" dirty="0"/>
          </a:p>
        </p:txBody>
      </p:sp>
      <p:sp>
        <p:nvSpPr>
          <p:cNvPr id="3" name="Text Placeholder 2">
            <a:extLst>
              <a:ext uri="{FF2B5EF4-FFF2-40B4-BE49-F238E27FC236}">
                <a16:creationId xmlns:a16="http://schemas.microsoft.com/office/drawing/2014/main" id="{6806D52A-2B07-374A-A7A5-8C377FFC01DB}"/>
              </a:ext>
            </a:extLst>
          </p:cNvPr>
          <p:cNvSpPr>
            <a:spLocks noGrp="1"/>
          </p:cNvSpPr>
          <p:nvPr>
            <p:ph type="body" sz="quarter" idx="14"/>
          </p:nvPr>
        </p:nvSpPr>
        <p:spPr>
          <a:xfrm>
            <a:off x="8123068" y="4315454"/>
            <a:ext cx="4065972" cy="731528"/>
          </a:xfrm>
        </p:spPr>
        <p:txBody>
          <a:bodyPr/>
          <a:lstStyle/>
          <a:p>
            <a:pPr algn="r"/>
            <a:r>
              <a:rPr lang="en-US" sz="2800" dirty="0">
                <a:noFill/>
                <a:hlinkClick r:id="rId3"/>
              </a:rPr>
              <a:t>Click here to view in Azure Log Analytics</a:t>
            </a:r>
            <a:endParaRPr lang="en-US" sz="2800" dirty="0">
              <a:noFill/>
            </a:endParaRPr>
          </a:p>
        </p:txBody>
      </p:sp>
      <p:sp>
        <p:nvSpPr>
          <p:cNvPr id="4" name="TextBox 3">
            <a:extLst>
              <a:ext uri="{FF2B5EF4-FFF2-40B4-BE49-F238E27FC236}">
                <a16:creationId xmlns:a16="http://schemas.microsoft.com/office/drawing/2014/main" id="{A0EE1275-ED01-4127-8CDA-51694EEB0046}"/>
              </a:ext>
            </a:extLst>
          </p:cNvPr>
          <p:cNvSpPr txBox="1"/>
          <p:nvPr/>
        </p:nvSpPr>
        <p:spPr>
          <a:xfrm>
            <a:off x="6217444" y="6366661"/>
            <a:ext cx="3003558"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893780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p:transition spd="med">
        <p:fade/>
      </p:transition>
    </mc:Fallback>
  </mc:AlternateContent>
</p:sld>
</file>

<file path=ppt/slides/slide2.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634F7-CE21-9741-BDF1-507F7633C864}"/>
              </a:ext>
            </a:extLst>
          </p:cNvPr>
          <p:cNvSpPr>
            <a:spLocks noGrp="1"/>
          </p:cNvSpPr>
          <p:nvPr>
            <p:ph type="title"/>
          </p:nvPr>
        </p:nvSpPr>
        <p:spPr/>
        <p:txBody>
          <a:bodyPr/>
          <a:lstStyle/>
          <a:p>
            <a:r>
              <a:rPr lang="en-US"/>
              <a:t>Executive Summary</a:t>
            </a:r>
            <a:endParaRPr lang="en-US" dirty="0"/>
          </a:p>
        </p:txBody>
      </p:sp>
      <p:graphicFrame>
        <p:nvGraphicFramePr>
          <p:cNvPr id="3" name="Chart 2">
            <a:extLst>
              <a:ext uri="{FF2B5EF4-FFF2-40B4-BE49-F238E27FC236}">
                <a16:creationId xmlns:a16="http://schemas.microsoft.com/office/drawing/2014/main" id="{7E5E0283-61FC-4A3A-B323-8E7DE75F442A}"/>
              </a:ext>
            </a:extLst>
          </p:cNvPr>
          <p:cNvGraphicFramePr/>
          <p:nvPr>
            <p:extLst>
              <p:ext uri="{D42A27DB-BD31-4B8C-83A1-F6EECF244321}">
                <p14:modId xmlns:p14="http://schemas.microsoft.com/office/powerpoint/2010/main" val="1677106711"/>
              </p:ext>
            </p:extLst>
          </p:nvPr>
        </p:nvGraphicFramePr>
        <p:xfrm>
          <a:off x="7009200" y="610607"/>
          <a:ext cx="4414427" cy="579252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BB6D0459-7F0E-493D-972C-5D51FA4D2D99}"/>
              </a:ext>
            </a:extLst>
          </p:cNvPr>
          <p:cNvSpPr txBox="1"/>
          <p:nvPr/>
        </p:nvSpPr>
        <p:spPr>
          <a:xfrm>
            <a:off x="8654171" y="2128226"/>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71</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5" name="TextBox 4">
            <a:extLst>
              <a:ext uri="{FF2B5EF4-FFF2-40B4-BE49-F238E27FC236}">
                <a16:creationId xmlns:a16="http://schemas.microsoft.com/office/drawing/2014/main" id="{2EA609D5-B85F-4E35-B788-604658DA02B0}"/>
              </a:ext>
            </a:extLst>
          </p:cNvPr>
          <p:cNvSpPr txBox="1"/>
          <p:nvPr/>
        </p:nvSpPr>
        <p:spPr>
          <a:xfrm>
            <a:off x="618420" y="1714500"/>
            <a:ext cx="5520340" cy="627864"/>
          </a:xfrm>
          <a:prstGeom prst="rect">
            <a:avLst/>
          </a:prstGeom>
          <a:noFill/>
        </p:spPr>
        <p:txBody>
          <a:bodyPr rot="0" spcFirstLastPara="0" vertOverflow="overflow" horzOverflow="overflow" vert="horz" wrap="square" lIns="182880" tIns="146304" rIns="182880" bIns="146304" numCol="1" spcCol="0" rtlCol="0" fromWordArt="0" anchor="t" anchorCtr="0" forceAA="0" compatLnSpc="1">
            <a:prstTxWarp prst="textNoShape">
              <a:avLst/>
            </a:prstTxWarp>
            <a:spAutoFit/>
          </a:bodyPr>
          <a:lstStyle/>
          <a:p>
            <a:pPr>
              <a:lnSpc>
                <a:spcPct val="90000"/>
              </a:lnSpc>
              <a:spcAft>
                <a:spcPts val="600"/>
              </a:spcAft>
            </a:pPr>
            <a:r>
              <a:rPr lang="en-US" sz="2400" dirty="0">
                <a:gradFill>
                  <a:gsLst>
                    <a:gs pos="2917">
                      <a:schemeClr val="tx1"/>
                    </a:gs>
                    <a:gs pos="30000">
                      <a:schemeClr val="tx1"/>
                    </a:gs>
                  </a:gsLst>
                  <a:lin ang="5400000" scaled="0"/>
                </a:gradFill>
              </a:rPr>
              <a:t>1. </a:t>
            </a:r>
            <a:r>
              <a:rPr lang="en-US" sz="2400" dirty="0">
                <a:cs typeface="Segoe UI Semilight"/>
              </a:rPr>
              <a:t>What went well:</a:t>
            </a:r>
          </a:p>
        </p:txBody>
      </p:sp>
      <p:sp>
        <p:nvSpPr>
          <p:cNvPr id="6" name="TextBox 5">
            <a:extLst>
              <a:ext uri="{FF2B5EF4-FFF2-40B4-BE49-F238E27FC236}">
                <a16:creationId xmlns:a16="http://schemas.microsoft.com/office/drawing/2014/main" id="{78E6DA59-8B9A-4FE9-A984-D364CCDFC75E}"/>
              </a:ext>
            </a:extLst>
          </p:cNvPr>
          <p:cNvSpPr txBox="1"/>
          <p:nvPr/>
        </p:nvSpPr>
        <p:spPr>
          <a:xfrm>
            <a:off x="618420" y="2960762"/>
            <a:ext cx="5520340" cy="627864"/>
          </a:xfrm>
          <a:prstGeom prst="rect">
            <a:avLst/>
          </a:prstGeom>
          <a:noFill/>
        </p:spPr>
        <p:txBody>
          <a:bodyPr rot="0" spcFirstLastPara="0" vertOverflow="overflow" horzOverflow="overflow" vert="horz" wrap="square" lIns="182880" tIns="146304" rIns="182880" bIns="146304" numCol="1" spcCol="0" rtlCol="0" fromWordArt="0" anchor="t" anchorCtr="0" forceAA="0" compatLnSpc="1">
            <a:prstTxWarp prst="textNoShape">
              <a:avLst/>
            </a:prstTxWarp>
            <a:spAutoFit/>
          </a:bodyPr>
          <a:lstStyle/>
          <a:p>
            <a:pPr>
              <a:lnSpc>
                <a:spcPct val="90000"/>
              </a:lnSpc>
              <a:spcAft>
                <a:spcPts val="600"/>
              </a:spcAft>
            </a:pPr>
            <a:r>
              <a:rPr lang="en-US" sz="2400" dirty="0">
                <a:gradFill>
                  <a:gsLst>
                    <a:gs pos="2917">
                      <a:schemeClr val="tx1"/>
                    </a:gs>
                    <a:gs pos="30000">
                      <a:schemeClr val="tx1"/>
                    </a:gs>
                  </a:gsLst>
                  <a:lin ang="5400000" scaled="0"/>
                </a:gradFill>
              </a:rPr>
              <a:t>2. </a:t>
            </a:r>
            <a:r>
              <a:rPr lang="en-US" sz="2400" dirty="0">
                <a:cs typeface="Segoe UI Semilight"/>
              </a:rPr>
              <a:t>What needs Improvement:</a:t>
            </a:r>
          </a:p>
        </p:txBody>
      </p:sp>
      <p:sp>
        <p:nvSpPr>
          <p:cNvPr id="7" name="TextBox 6">
            <a:extLst>
              <a:ext uri="{FF2B5EF4-FFF2-40B4-BE49-F238E27FC236}">
                <a16:creationId xmlns:a16="http://schemas.microsoft.com/office/drawing/2014/main" id="{FF93549B-0995-437D-9A1D-7E63F3AD69C4}"/>
              </a:ext>
            </a:extLst>
          </p:cNvPr>
          <p:cNvSpPr txBox="1"/>
          <p:nvPr/>
        </p:nvSpPr>
        <p:spPr>
          <a:xfrm>
            <a:off x="618420" y="4207024"/>
            <a:ext cx="5520340" cy="627864"/>
          </a:xfrm>
          <a:prstGeom prst="rect">
            <a:avLst/>
          </a:prstGeom>
          <a:noFill/>
        </p:spPr>
        <p:txBody>
          <a:bodyPr rot="0" spcFirstLastPara="0" vertOverflow="overflow" horzOverflow="overflow" vert="horz" wrap="square" lIns="182880" tIns="146304" rIns="182880" bIns="146304" numCol="1" spcCol="0" rtlCol="0" fromWordArt="0" anchor="t" anchorCtr="0" forceAA="0" compatLnSpc="1">
            <a:prstTxWarp prst="textNoShape">
              <a:avLst/>
            </a:prstTxWarp>
            <a:spAutoFit/>
          </a:bodyPr>
          <a:lstStyle/>
          <a:p>
            <a:pPr>
              <a:lnSpc>
                <a:spcPct val="90000"/>
              </a:lnSpc>
              <a:spcAft>
                <a:spcPts val="600"/>
              </a:spcAft>
            </a:pPr>
            <a:r>
              <a:rPr lang="en-US" sz="2400" dirty="0">
                <a:gradFill>
                  <a:gsLst>
                    <a:gs pos="2917">
                      <a:schemeClr val="tx1"/>
                    </a:gs>
                    <a:gs pos="30000">
                      <a:schemeClr val="tx1"/>
                    </a:gs>
                  </a:gsLst>
                  <a:lin ang="5400000" scaled="0"/>
                </a:gradFill>
              </a:rPr>
              <a:t>3. </a:t>
            </a:r>
            <a:r>
              <a:rPr lang="en-US" sz="2400" dirty="0">
                <a:cs typeface="Segoe UI Semilight"/>
              </a:rPr>
              <a:t>Highest Priority Recommendations:</a:t>
            </a:r>
          </a:p>
        </p:txBody>
      </p:sp>
      <p:sp>
        <p:nvSpPr>
          <p:cNvPr id="8" name="TextBox 7">
            <a:extLst>
              <a:ext uri="{FF2B5EF4-FFF2-40B4-BE49-F238E27FC236}">
                <a16:creationId xmlns:a16="http://schemas.microsoft.com/office/drawing/2014/main" id="{727AADDC-50F4-4A66-A476-88E66431C896}"/>
              </a:ext>
            </a:extLst>
          </p:cNvPr>
          <p:cNvSpPr txBox="1"/>
          <p:nvPr/>
        </p:nvSpPr>
        <p:spPr>
          <a:xfrm>
            <a:off x="1011261" y="2296752"/>
            <a:ext cx="6409678" cy="627864"/>
          </a:xfrm>
          <a:prstGeom prst="rect">
            <a:avLst/>
          </a:prstGeom>
          <a:noFill/>
        </p:spPr>
        <p:txBody>
          <a:bodyPr wrap="square" lIns="182880" tIns="146304" rIns="182880" bIns="146304" rtlCol="0">
            <a:spAutoFit/>
          </a:bodyPr>
          <a:lstStyle/>
          <a:p>
            <a:pPr marL="342900" indent="-342900">
              <a:lnSpc>
                <a:spcPct val="90000"/>
              </a:lnSpc>
              <a:spcAft>
                <a:spcPts val="600"/>
              </a:spcAft>
              <a:buFont typeface="Arial" panose="020B0604020202020204" pitchFamily="34" charset="0"/>
              <a:buChar char="•"/>
            </a:pPr>
            <a:r>
              <a:rPr lang="en-US" sz="2400" dirty="0" err="1">
                <a:gradFill>
                  <a:gsLst>
                    <a:gs pos="2917">
                      <a:schemeClr val="tx1"/>
                    </a:gs>
                    <a:gs pos="30000">
                      <a:schemeClr val="tx1"/>
                    </a:gs>
                  </a:gsLst>
                  <a:lin ang="5400000" scaled="0"/>
                </a:gradFill>
              </a:rPr>
              <a:t>Security and Compliance</a:t>
            </a:r>
            <a:endParaRPr lang="en-US" sz="2400" dirty="0">
              <a:gradFill>
                <a:gsLst>
                  <a:gs pos="2917">
                    <a:schemeClr val="tx1"/>
                  </a:gs>
                  <a:gs pos="30000">
                    <a:schemeClr val="tx1"/>
                  </a:gs>
                </a:gsLst>
                <a:lin ang="5400000" scaled="0"/>
              </a:gradFill>
            </a:endParaRPr>
          </a:p>
        </p:txBody>
      </p:sp>
      <p:sp>
        <p:nvSpPr>
          <p:cNvPr id="9" name="TextBox 8">
            <a:extLst>
              <a:ext uri="{FF2B5EF4-FFF2-40B4-BE49-F238E27FC236}">
                <a16:creationId xmlns:a16="http://schemas.microsoft.com/office/drawing/2014/main" id="{7EAF7FF4-6BBC-4F37-ADBD-A3444ADB4481}"/>
              </a:ext>
            </a:extLst>
          </p:cNvPr>
          <p:cNvSpPr txBox="1"/>
          <p:nvPr/>
        </p:nvSpPr>
        <p:spPr>
          <a:xfrm>
            <a:off x="1011261" y="3506868"/>
            <a:ext cx="6409678" cy="627864"/>
          </a:xfrm>
          <a:prstGeom prst="rect">
            <a:avLst/>
          </a:prstGeom>
          <a:noFill/>
        </p:spPr>
        <p:txBody>
          <a:bodyPr wrap="square" lIns="182880" tIns="146304" rIns="182880" bIns="146304" rtlCol="0">
            <a:spAutoFit/>
          </a:bodyPr>
          <a:lstStyle/>
          <a:p>
            <a:pPr marL="342900" indent="-342900">
              <a:lnSpc>
                <a:spcPct val="90000"/>
              </a:lnSpc>
              <a:spcAft>
                <a:spcPts val="600"/>
              </a:spcAft>
              <a:buFont typeface="Arial" panose="020B0604020202020204" pitchFamily="34" charset="0"/>
              <a:buChar char="•"/>
            </a:pPr>
            <a:r>
              <a:rPr lang="en-US" sz="2400" dirty="0" err="1">
                <a:gradFill>
                  <a:gsLst>
                    <a:gs pos="2917">
                      <a:schemeClr val="tx1"/>
                    </a:gs>
                    <a:gs pos="30000">
                      <a:schemeClr val="tx1"/>
                    </a:gs>
                  </a:gsLst>
                  <a:lin ang="5400000" scaled="0"/>
                </a:gradFill>
              </a:rPr>
              <a:t>Operations and Monitoring</a:t>
            </a:r>
            <a:endParaRPr lang="en-US" sz="2400" dirty="0">
              <a:gradFill>
                <a:gsLst>
                  <a:gs pos="2917">
                    <a:schemeClr val="tx1"/>
                  </a:gs>
                  <a:gs pos="30000">
                    <a:schemeClr val="tx1"/>
                  </a:gs>
                </a:gsLst>
                <a:lin ang="5400000" scaled="0"/>
              </a:gradFill>
            </a:endParaRPr>
          </a:p>
        </p:txBody>
      </p:sp>
      <p:sp>
        <p:nvSpPr>
          <p:cNvPr id="10" name="TextBox 9">
            <a:extLst>
              <a:ext uri="{FF2B5EF4-FFF2-40B4-BE49-F238E27FC236}">
                <a16:creationId xmlns:a16="http://schemas.microsoft.com/office/drawing/2014/main" id="{09111401-57D8-49A1-878F-7E3CDD5CBF00}"/>
              </a:ext>
            </a:extLst>
          </p:cNvPr>
          <p:cNvSpPr txBox="1"/>
          <p:nvPr/>
        </p:nvSpPr>
        <p:spPr>
          <a:xfrm>
            <a:off x="1011261" y="4825422"/>
            <a:ext cx="6409678" cy="627864"/>
          </a:xfrm>
          <a:prstGeom prst="rect">
            <a:avLst/>
          </a:prstGeom>
          <a:noFill/>
        </p:spPr>
        <p:txBody>
          <a:bodyPr wrap="square" lIns="182880" tIns="146304" rIns="182880" bIns="146304" rtlCol="0">
            <a:spAutoFit/>
          </a:bodyPr>
          <a:lstStyle/>
          <a:p>
            <a:pPr marL="342900" indent="-342900">
              <a:lnSpc>
                <a:spcPct val="90000"/>
              </a:lnSpc>
              <a:spcAft>
                <a:spcPts val="600"/>
              </a:spcAft>
              <a:buFont typeface="Arial" panose="020B0604020202020204" pitchFamily="34" charset="0"/>
              <a:buChar char="•"/>
            </a:pPr>
            <a:r>
              <a:rPr lang="en-US" sz="2400" dirty="0" err="1">
                <a:gradFill>
                  <a:gsLst>
                    <a:gs pos="2917">
                      <a:schemeClr val="tx1"/>
                    </a:gs>
                    <a:gs pos="30000">
                      <a:schemeClr val="tx1"/>
                    </a:gs>
                  </a:gsLst>
                  <a:lin ang="5400000" scaled="0"/>
                </a:gradFill>
              </a:rPr>
              <a:t>Failures to obtain a list of management points from the Management Point List URL should be investigated immediately.</a:t>
            </a:r>
            <a:endParaRPr lang="en-US" sz="2400" dirty="0">
              <a:gradFill>
                <a:gsLst>
                  <a:gs pos="2917">
                    <a:schemeClr val="tx1"/>
                  </a:gs>
                  <a:gs pos="30000">
                    <a:schemeClr val="tx1"/>
                  </a:gs>
                </a:gsLst>
                <a:lin ang="5400000" scaled="0"/>
              </a:gradFill>
            </a:endParaRPr>
          </a:p>
        </p:txBody>
      </p:sp>
      <p:sp>
        <p:nvSpPr>
          <p:cNvPr id="11" name="TextBox 10">
            <a:extLst>
              <a:ext uri="{FF2B5EF4-FFF2-40B4-BE49-F238E27FC236}">
                <a16:creationId xmlns:a16="http://schemas.microsoft.com/office/drawing/2014/main" id="{2FE67B10-FED4-45EA-A5D2-A0EBA829881F}"/>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2616381252"/>
      </p:ext>
    </p:extLst>
  </p:cSld>
  <p:clrMapOvr>
    <a:masterClrMapping/>
  </p:clrMapOvr>
  <p:transition>
    <p:fade/>
  </p:transition>
</p:sld>
</file>

<file path=ppt/slides/slide4.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Operations and Monitoring</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68</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Failures to obtain a list of management points from the Management Point List URL should be investigated immediately.
Incidents of a request failure from the certificate URL for the management point server should be investigated immediately.
Investigate any failures for MPKEYINFORMATION (management point key information) requests on Configuration Manager 2012 Management Points.
Consider installing a monitoring solution for your servers.
Ensure the SMS Agent Host service is running on management points.
Enable WSUS Cleanup Wizard for Software Update Point Role
Investigate why the Site System Status Summarizer indicates critical errors or warnings.
Review why computers have been discovered without the System Center Configuration Manager client installed
Investigate why the Site Component Status Summarizer indicates critical errors or warnings.
Investigate why the Rebuild Indexes Site Maintenance task is not configured</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5.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Security and Compliance</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89</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Avoid using the Local System account to run the SQL Server service.
Review the SQL logins on the instance of SQL Server.</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6.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Upgrade, Migration and Deployment</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44</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Upgrade Configuration Manager site(s) to supported version
Upgrade Configuration Manager site(s) to latest version
Investigate why there is no Asset Intelligence synchronization point site system role assigned in hierarchy
Investigate why Automatic client upgrade configuration is not configured.
Consider removing Distribution Points that have not been used for 30 days or more.
Investigate why a primary site with less than 100 clients is found in the hierarchy
Investigate why the primary site and SQL Server Roles are installed on same server with less than the recommended amount of memory
Review why no Enrollment Proxy Point site system role has been assigned in the hierarchy
Examine why no Fallback Status Point site system role has been assigned in the hierarchy
Review why no State Migration Point site system role has been assigned in the hierarchy</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7.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Availability and Business Continuity</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88</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Schedule a full database backup and ensure that it has a frequency of seven days or less.
Enable the Backup Site Server task.
Place data files and transaction log files on separate physical drives for user databases.
Consider upgrading BIOS Versions that are between 7 and 10 years old.</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8.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Performance and Scalability</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86</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Modify auto-growth settings to use a fixed size growth increment of less than 1 GB on data and log files of user databases and the TempDB system database.
Reserve at least 8GB of RAM for SQL Server on Configuration Manager 2012 central administration and primary site servers.
Review and adjust Configuration Manager database compatibility level
Separate tempdb and user database files by placing them on different volumes.
Set Max Server Memory for SQL Server to an appropriate value 
Investigate why certain processes have large handle count (&gt;15000 handles)</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theme/theme1.xml><?xml version="1.0" encoding="utf-8"?>
<a:theme xmlns:a="http://schemas.openxmlformats.org/drawingml/2006/main" name="WHITE TEMPLATE">
  <a:themeElements>
    <a:clrScheme name="Custom 1">
      <a:dk1>
        <a:srgbClr val="353535"/>
      </a:dk1>
      <a:lt1>
        <a:srgbClr val="FFFFFF"/>
      </a:lt1>
      <a:dk2>
        <a:srgbClr val="0078D7"/>
      </a:dk2>
      <a:lt2>
        <a:srgbClr val="EAEAEA"/>
      </a:lt2>
      <a:accent1>
        <a:srgbClr val="0078D7"/>
      </a:accent1>
      <a:accent2>
        <a:srgbClr val="002050"/>
      </a:accent2>
      <a:accent3>
        <a:srgbClr val="00BCF2"/>
      </a:accent3>
      <a:accent4>
        <a:srgbClr val="B4009E"/>
      </a:accent4>
      <a:accent5>
        <a:srgbClr val="737373"/>
      </a:accent5>
      <a:accent6>
        <a:srgbClr val="E6E6E6"/>
      </a:accent6>
      <a:hlink>
        <a:srgbClr val="FFFFFF"/>
      </a:hlink>
      <a:folHlink>
        <a:srgbClr val="EAEAEA"/>
      </a:folHlink>
    </a:clrScheme>
    <a:fontScheme name="Segoe UI Light - Segoe UI Semilight">
      <a:majorFont>
        <a:latin typeface="Segoe UI Light"/>
        <a:ea typeface=""/>
        <a:cs typeface=""/>
      </a:majorFont>
      <a:minorFont>
        <a:latin typeface="Segoe UI Semilight"/>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16-9_Business_BLUE_2017_03.potx" id="{44ADAFFF-2BB4-4AF1-9F5C-DDE52A28C87A}" vid="{13590B0D-6121-4FDA-8701-382D8D4F2F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4088E25A986348ACDB3A88610F4A6B" ma:contentTypeVersion="9" ma:contentTypeDescription="Create a new document." ma:contentTypeScope="" ma:versionID="db554e4b686cc587b271dd615cc887a4">
  <xsd:schema xmlns:xsd="http://www.w3.org/2001/XMLSchema" xmlns:xs="http://www.w3.org/2001/XMLSchema" xmlns:p="http://schemas.microsoft.com/office/2006/metadata/properties" xmlns:ns2="eec9bfc7-9d8a-4b77-9d0e-c45b6307aea7" xmlns:ns3="dd9b1303-1b86-4314-a0bb-5f1ced7f9562" targetNamespace="http://schemas.microsoft.com/office/2006/metadata/properties" ma:root="true" ma:fieldsID="d1799d6b97b27f477de01c6d9f661f88" ns2:_="" ns3:_="">
    <xsd:import namespace="eec9bfc7-9d8a-4b77-9d0e-c45b6307aea7"/>
    <xsd:import namespace="dd9b1303-1b86-4314-a0bb-5f1ced7f9562"/>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KeyPoints" minOccurs="0"/>
                <xsd:element ref="ns3:MediaServiceKeyPoint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c9bfc7-9d8a-4b77-9d0e-c45b6307aea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hidden="true" ma:internalName="LastSharedByUser" ma:readOnly="true">
      <xsd:simpleType>
        <xsd:restriction base="dms:Note"/>
      </xsd:simpleType>
    </xsd:element>
    <xsd:element name="LastSharedByTime" ma:index="11" nillable="true" ma:displayName="Last Shared By Time" ma:description="" ma:hidden="true"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d9b1303-1b86-4314-a0bb-5f1ced7f9562"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fals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dd9b1303-1b86-4314-a0bb-5f1ced7f9562" xsi:nil="true"/>
  </documentManagement>
</p:properties>
</file>

<file path=customXml/itemProps1.xml><?xml version="1.0" encoding="utf-8"?>
<ds:datastoreItem xmlns:ds="http://schemas.openxmlformats.org/officeDocument/2006/customXml" ds:itemID="{3F3C6175-5415-44C0-B7EF-0952B3A3CB54}"/>
</file>

<file path=customXml/itemProps2.xml><?xml version="1.0" encoding="utf-8"?>
<ds:datastoreItem xmlns:ds="http://schemas.openxmlformats.org/officeDocument/2006/customXml" ds:itemID="{FB8E4992-3EE2-4435-A737-B199E3F5923F}"/>
</file>

<file path=customXml/itemProps3.xml><?xml version="1.0" encoding="utf-8"?>
<ds:datastoreItem xmlns:ds="http://schemas.openxmlformats.org/officeDocument/2006/customXml" ds:itemID="{6A748EE0-DDBA-4F0B-8406-C0EF7588750B}"/>
</file>

<file path=docProps/app.xml><?xml version="1.0" encoding="utf-8"?>
<Properties xmlns="http://schemas.openxmlformats.org/officeDocument/2006/extended-properties" xmlns:vt="http://schemas.openxmlformats.org/officeDocument/2006/docPropsVTypes">
  <TotalTime>0</TotalTime>
  <Words>156</Words>
  <Application>Microsoft Office PowerPoint</Application>
  <PresentationFormat>Custom</PresentationFormat>
  <Paragraphs>29</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Segoe UI</vt:lpstr>
      <vt:lpstr>Segoe UI Light</vt:lpstr>
      <vt:lpstr>Segoe UI Semilight</vt:lpstr>
      <vt:lpstr>Wingdings</vt:lpstr>
      <vt:lpstr>WHITE TEMPLATE</vt:lpstr>
      <vt:lpstr>Replace:SolutionName Results</vt:lpstr>
      <vt:lpstr>Executive Summary</vt:lpstr>
      <vt:lpstr>Replace:FocusAreaName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2019-01-18T21:22:03Z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ambrosew@microsoft.com</vt:lpwstr>
  </property>
  <property fmtid="{D5CDD505-2E9C-101B-9397-08002B2CF9AE}" pid="5" name="MSIP_Label_f42aa342-8706-4288-bd11-ebb85995028c_SetDate">
    <vt:lpwstr>2018-04-01T00:40:47.7465112Z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y fmtid="{D5CDD505-2E9C-101B-9397-08002B2CF9AE}" pid="10" name="ContentTypeId">
    <vt:lpwstr>0x0101002F4088E25A986348ACDB3A88610F4A6B</vt:lpwstr>
  </property>
</Properties>
</file>