
<file path=[Content_Types].xml><?xml version="1.0" encoding="utf-8"?>
<Types xmlns="http://schemas.openxmlformats.org/package/2006/content-types">
  <Default Extension="png" ContentType="image/png"/>
  <Default Extension="bin" ContentType="application/vnd.openxmlformats-officedocument.spreadsheetml.shee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slides/slide4.xml" ContentType="application/vnd.openxmlformats-officedocument.presentationml.slide+xml"/>
  <Override PartName="/ppt/slides/charts/chart3.xml" ContentType="application/vnd.openxmlformats-officedocument.drawingml.chart+xml"/>
  <Override PartName="/ppt/slides/slide5.xml" ContentType="application/vnd.openxmlformats-officedocument.presentationml.slide+xml"/>
  <Override PartName="/ppt/slides/charts/chart4.xml" ContentType="application/vnd.openxmlformats-officedocument.drawingml.chart+xml"/>
  <Override PartName="/ppt/slides/slide6.xml" ContentType="application/vnd.openxmlformats-officedocument.presentationml.slide+xml"/>
  <Override PartName="/ppt/slides/charts/chart5.xml" ContentType="application/vnd.openxmlformats-officedocument.drawingml.chart+xml"/>
  <Override PartName="/ppt/slides/slide7.xml" ContentType="application/vnd.openxmlformats-officedocument.presentationml.slide+xml"/>
  <Override PartName="/ppt/slides/charts/chart6.xml" ContentType="application/vnd.openxmlformats-officedocument.drawingml.chart+xml"/>
  <Override PartName="/ppt/slides/slide8.xml" ContentType="application/vnd.openxmlformats-officedocument.presentationml.slide+xml"/>
  <Override PartName="/ppt/slides/charts/chart7.xml" ContentType="application/vnd.openxmlformats-officedocument.drawingml.chart+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29" r:id="rId1"/>
  </p:sldMasterIdLst>
  <p:notesMasterIdLst>
    <p:notesMasterId r:id="rId5"/>
  </p:notesMasterIdLst>
  <p:handoutMasterIdLst>
    <p:handoutMasterId r:id="rId6"/>
  </p:handoutMasterIdLst>
  <p:sldIdLst>
    <p:sldId id="1606" r:id="rId2"/>
    <p:sldId id="1608" r:id="rId3"/>
    <p:sldId id="1610" r:id="R9fdb22440a9e4c6d"/>
    <p:sldId id="1611" r:id="R43c8f828fb054d94"/>
    <p:sldId id="1612" r:id="Rc0a5adf615c44e8e"/>
    <p:sldId id="1613" r:id="Rcfd3abcdba3d43c8"/>
    <p:sldId id="1614" r:id="Rb7559a7167c74fee"/>
  </p:sldIdLst>
  <p:sldSz cx="12434888"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458B74"/>
    <a:srgbClr val="7FBA01"/>
    <a:srgbClr val="0078D7"/>
    <a:srgbClr val="00BCF2"/>
    <a:srgbClr val="FFFFFF"/>
    <a:srgbClr val="353535"/>
    <a:srgbClr val="FFBA01"/>
    <a:srgbClr val="5B2D91"/>
    <a:srgbClr val="008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15"/>
    <p:restoredTop sz="94652"/>
  </p:normalViewPr>
  <p:slideViewPr>
    <p:cSldViewPr snapToGrid="0">
      <p:cViewPr varScale="1">
        <p:scale>
          <a:sx n="106" d="100"/>
          <a:sy n="106" d="100"/>
        </p:scale>
        <p:origin x="36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4632" y="1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b7559a7167c74fee" Type="http://schemas.openxmlformats.org/officeDocument/2006/relationships/slide" Target="/ppt/slides/slide8.xml"/><Relationship Id="rId13" Type="http://schemas.openxmlformats.org/officeDocument/2006/relationships/customXml" Target="../customXml/item2.xml"/><Relationship Id="rId3" Type="http://schemas.openxmlformats.org/officeDocument/2006/relationships/slide" Target="slides/slide2.xml"/><Relationship Id="Rc0a5adf615c44e8e" Type="http://schemas.openxmlformats.org/officeDocument/2006/relationships/slide" Target="/ppt/slides/slide6.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43c8f828fb054d94" Type="http://schemas.openxmlformats.org/officeDocument/2006/relationships/slide" Target="/ppt/slides/slide5.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9fdb22440a9e4c6d" Type="http://schemas.openxmlformats.org/officeDocument/2006/relationships/slide" Target="/ppt/slides/slide4.xml"/><Relationship Id="Rcfd3abcdba3d43c8" Type="http://schemas.openxmlformats.org/officeDocument/2006/relationships/slide" Target="/ppt/slides/slide7.xml"/><Relationship Id="rId5" Type="http://schemas.openxmlformats.org/officeDocument/2006/relationships/notesMaster" Target="notesMasters/notesMaster1.xml"/><Relationship Id="rId10" Type="http://schemas.openxmlformats.org/officeDocument/2006/relationships/theme" Target="theme/theme1.xml"/><Relationship Id="rId9" Type="http://schemas.openxmlformats.org/officeDocument/2006/relationships/viewProps" Target="viewProps.xml"/><Relationship Id="rId14"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r3="http://schemas.microsoft.com/office/drawing/2017/03/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3C4-45E8-AF41-71108921E07B}"/>
              </c:ext>
            </c:extLst>
          </c:dPt>
          <c:dPt>
            <c:idx val="1"/>
            <c:bubble3D val="0"/>
            <c:spPr>
              <a:solidFill>
                <a:schemeClr val="accent2">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3C4-45E8-AF41-71108921E07B}"/>
              </c:ext>
            </c:extLst>
          </c:dPt>
          <c:dPt>
            <c:idx val="2"/>
            <c:bubble3D val="0"/>
            <c:spPr>
              <a:solidFill>
                <a:srgbClr val="00BCF2"/>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3C4-45E8-AF41-71108921E07B}"/>
              </c:ext>
            </c:extLst>
          </c:dPt>
          <c:dPt>
            <c:idx val="3"/>
            <c:bubble3D val="0"/>
            <c:spPr>
              <a:solidFill>
                <a:schemeClr val="accent4">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3C4-45E8-AF41-71108921E07B}"/>
              </c:ext>
            </c:extLst>
          </c:dPt>
          <c:dPt>
            <c:idx val="4"/>
            <c:bubble3D val="0"/>
            <c:spPr>
              <a:solidFill>
                <a:srgbClr val="458B74"/>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3C4-45E8-AF41-71108921E07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1719-47A1-B97A-E11EC9837733}"/>
              </c:ext>
            </c:extLst>
          </c:dPt>
          <c:dPt>
            <c:idx val="6"/>
            <c:bubble3D val="0"/>
            <c:spPr>
              <a:solidFill>
                <a:srgbClr val="70AD47"/>
              </a:solidFill>
              <a:ln>
                <a:noFill/>
              </a:ln>
              <a:effectLst/>
            </c:spPr>
            <c:extLst>
              <c:ext xmlns:c16="http://schemas.microsoft.com/office/drawing/2014/chart" uri="{C3380CC4-5D6E-409C-BE32-E72D297353CC}">
                <c16:uniqueId val="{0000000D-1719-47A1-B97A-E11EC9837733}"/>
              </c:ext>
            </c:extLst>
          </c:dPt>
          <c:dLbls>
            <c:delete val="1"/>
          </c:dLbls>
          <c:cat>
            <c:strRef>
              <c:f>Sheet1!$A$2:$A$8</c:f>
              <c:strCache>
                <c:ptCount val="7"/>
                <c:pt idx="0">
                  <c:v>13 High Priority </c:v>
                </c:pt>
                <c:pt idx="2">
                  <c:v>92 Low Priority</c:v>
                </c:pt>
                <c:pt idx="4">
                  <c:v>5 Resolved</c:v>
                </c:pt>
                <c:pt idx="6">
                  <c:v>664 Passed Checks</c:v>
                </c:pt>
              </c:strCache>
            </c:strRef>
          </c:cat>
          <c:val>
            <c:numRef>
              <c:f>Sheet1!$B$2:$B$8</c:f>
              <c:numCache>
                <c:formatCode>General</c:formatCode>
                <c:ptCount val="7"/>
                <c:pt idx="0">
                  <c:v>13</c:v>
                </c:pt>
                <c:pt idx="2">
                  <c:v>92</c:v>
                </c:pt>
                <c:pt idx="4">
                  <c:v>5</c:v>
                </c:pt>
                <c:pt idx="6">
                  <c:v>664</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A-E3C4-45E8-AF41-71108921E07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4854117084061136"/>
          <c:w val="0.63462981718805178"/>
          <c:h val="0.31364075958623894"/>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1/18/2019 1:15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1/18/2019 1:14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42145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1394749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square photo (option 1)">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667" y="2119179"/>
            <a:ext cx="493713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dirty="0"/>
              <a:t>Section Title</a:t>
            </a:r>
          </a:p>
        </p:txBody>
      </p:sp>
      <p:sp>
        <p:nvSpPr>
          <p:cNvPr id="3" name="Text Placeholder 2"/>
          <p:cNvSpPr>
            <a:spLocks noGrp="1"/>
          </p:cNvSpPr>
          <p:nvPr>
            <p:ph type="body" sz="quarter" idx="14" hasCustomPrompt="1"/>
          </p:nvPr>
        </p:nvSpPr>
        <p:spPr bwMode="auto">
          <a:xfrm>
            <a:off x="273015" y="3954463"/>
            <a:ext cx="493713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dirty="0"/>
              <a:t>Sub-Section Title </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57522" y="6208933"/>
            <a:ext cx="1452804" cy="310896"/>
          </a:xfrm>
          <a:prstGeom prst="rect">
            <a:avLst/>
          </a:prstGeom>
        </p:spPr>
      </p:pic>
      <p:pic>
        <p:nvPicPr>
          <p:cNvPr id="7" name="Picture 6">
            <a:extLst>
              <a:ext uri="{FF2B5EF4-FFF2-40B4-BE49-F238E27FC236}">
                <a16:creationId xmlns:a16="http://schemas.microsoft.com/office/drawing/2014/main" id="{FED1C908-3C26-4495-B851-105125BE23B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1"/>
            <a:ext cx="12453922" cy="6994525"/>
          </a:xfrm>
          <a:prstGeom prst="rect">
            <a:avLst/>
          </a:prstGeom>
        </p:spPr>
      </p:pic>
      <p:sp>
        <p:nvSpPr>
          <p:cNvPr id="10" name="Rectangle 9">
            <a:extLst>
              <a:ext uri="{FF2B5EF4-FFF2-40B4-BE49-F238E27FC236}">
                <a16:creationId xmlns:a16="http://schemas.microsoft.com/office/drawing/2014/main" id="{C8107207-7470-41ED-B799-27694D901711}"/>
              </a:ext>
            </a:extLst>
          </p:cNvPr>
          <p:cNvSpPr/>
          <p:nvPr userDrawn="1"/>
        </p:nvSpPr>
        <p:spPr bwMode="auto">
          <a:xfrm flipH="1">
            <a:off x="6092790" y="-1"/>
            <a:ext cx="6361131" cy="6994526"/>
          </a:xfrm>
          <a:prstGeom prst="rect">
            <a:avLst/>
          </a:prstGeom>
          <a:gradFill flip="none" rotWithShape="1">
            <a:gsLst>
              <a:gs pos="75000">
                <a:srgbClr val="002050">
                  <a:alpha val="76000"/>
                </a:srgbClr>
              </a:gs>
              <a:gs pos="32000">
                <a:srgbClr val="002050"/>
              </a:gs>
              <a:gs pos="100000">
                <a:srgbClr val="002050">
                  <a:alpha val="0"/>
                </a:srgbClr>
              </a:gs>
            </a:gsLst>
            <a:lin ang="0" scaled="1"/>
            <a:tileRect/>
          </a:gradFill>
          <a:ln>
            <a:noFill/>
          </a:ln>
          <a:effectLst>
            <a:softEdge rad="0"/>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b="0" cap="none" spc="0" err="1">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pic>
        <p:nvPicPr>
          <p:cNvPr id="11" name="Picture 10">
            <a:extLst>
              <a:ext uri="{FF2B5EF4-FFF2-40B4-BE49-F238E27FC236}">
                <a16:creationId xmlns:a16="http://schemas.microsoft.com/office/drawing/2014/main" id="{9B41E496-47A1-44A5-AA4E-85EFA17CFDB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bwMode="invGray">
          <a:xfrm>
            <a:off x="10795601" y="6519829"/>
            <a:ext cx="1181765" cy="253187"/>
          </a:xfrm>
          <a:prstGeom prst="rect">
            <a:avLst/>
          </a:prstGeom>
        </p:spPr>
      </p:pic>
    </p:spTree>
    <p:extLst>
      <p:ext uri="{BB962C8B-B14F-4D97-AF65-F5344CB8AC3E}">
        <p14:creationId xmlns:p14="http://schemas.microsoft.com/office/powerpoint/2010/main" val="1368165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Summery">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DA5B0225-239A-1D4F-B38D-60D255707AE4}"/>
              </a:ext>
            </a:extLst>
          </p:cNvPr>
          <p:cNvSpPr>
            <a:spLocks noGrp="1"/>
          </p:cNvSpPr>
          <p:nvPr>
            <p:ph type="title"/>
          </p:nvPr>
        </p:nvSpPr>
        <p:spPr>
          <a:xfrm>
            <a:off x="274604" y="295275"/>
            <a:ext cx="11888047" cy="917575"/>
          </a:xfrm>
        </p:spPr>
        <p:txBody>
          <a:bodyPr/>
          <a:lstStyle/>
          <a:p>
            <a:r>
              <a:rPr lang="en-US" dirty="0">
                <a:cs typeface="Segoe UI Light"/>
              </a:rPr>
              <a:t>Executive Summary</a:t>
            </a:r>
            <a:endParaRPr lang="en-US" dirty="0"/>
          </a:p>
        </p:txBody>
      </p:sp>
    </p:spTree>
    <p:extLst>
      <p:ext uri="{BB962C8B-B14F-4D97-AF65-F5344CB8AC3E}">
        <p14:creationId xmlns:p14="http://schemas.microsoft.com/office/powerpoint/2010/main" val="11890631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cus Area Assessmen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9E2C8227-A5B0-2B4E-A5F7-1604CB3AD72F}"/>
              </a:ext>
            </a:extLst>
          </p:cNvPr>
          <p:cNvSpPr>
            <a:spLocks noGrp="1"/>
          </p:cNvSpPr>
          <p:nvPr>
            <p:ph type="title" hasCustomPrompt="1"/>
          </p:nvPr>
        </p:nvSpPr>
        <p:spPr>
          <a:xfrm>
            <a:off x="278571" y="293272"/>
            <a:ext cx="11888047" cy="917575"/>
          </a:xfrm>
        </p:spPr>
        <p:txBody>
          <a:bodyPr/>
          <a:lstStyle/>
          <a:p>
            <a:r>
              <a:rPr lang="en-US" dirty="0">
                <a:solidFill>
                  <a:schemeClr val="tx1"/>
                </a:solidFill>
                <a:latin typeface="Segoe UI Light"/>
                <a:cs typeface="Segoe UI Light"/>
              </a:rPr>
              <a:t>Focus Area</a:t>
            </a:r>
            <a:endParaRPr lang="en-US" dirty="0">
              <a:cs typeface="Segoe UI Light"/>
            </a:endParaRPr>
          </a:p>
        </p:txBody>
      </p:sp>
    </p:spTree>
    <p:extLst>
      <p:ext uri="{BB962C8B-B14F-4D97-AF65-F5344CB8AC3E}">
        <p14:creationId xmlns:p14="http://schemas.microsoft.com/office/powerpoint/2010/main" val="331155672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04" y="295275"/>
            <a:ext cx="11888047"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05" y="1212851"/>
            <a:ext cx="11885681"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6" r:id="rId1"/>
    <p:sldLayoutId id="2147484515" r:id="rId2"/>
    <p:sldLayoutId id="2147484256" r:id="rId3"/>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4" userDrawn="1">
          <p15:clr>
            <a:srgbClr val="5ACBF0"/>
          </p15:clr>
        </p15:guide>
        <p15:guide id="10" pos="4780" userDrawn="1">
          <p15:clr>
            <a:srgbClr val="5ACBF0"/>
          </p15:clr>
        </p15:guide>
        <p15:guide id="11" pos="5356" userDrawn="1">
          <p15:clr>
            <a:srgbClr val="5ACBF0"/>
          </p15:clr>
        </p15:guide>
        <p15:guide id="12" pos="5932" userDrawn="1">
          <p15:clr>
            <a:srgbClr val="5ACBF0"/>
          </p15:clr>
        </p15:guide>
        <p15:guide id="13" pos="6508" userDrawn="1">
          <p15:clr>
            <a:srgbClr val="5ACBF0"/>
          </p15:clr>
        </p15:guide>
        <p15:guide id="14" pos="7084" userDrawn="1">
          <p15:clr>
            <a:srgbClr val="5ACBF0"/>
          </p15:clr>
        </p15:guide>
        <p15:guide id="15" pos="7660" userDrawn="1">
          <p15:clr>
            <a:srgbClr val="5ACBF0"/>
          </p15:clr>
        </p15:guide>
        <p15:guide id="16" pos="288" userDrawn="1">
          <p15:clr>
            <a:srgbClr val="C35EA4"/>
          </p15:clr>
        </p15:guide>
        <p15:guide id="17" pos="7545"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&#65279;<?xml version="1.0" encoding="utf-8"?><Relationships xmlns="http://schemas.openxmlformats.org/package/2006/relationships"><Relationship Type="http://schemas.openxmlformats.org/officeDocument/2006/relationships/notesSlide" Target="../notesSlides/notesSlide1.xml" Id="rId2" /><Relationship Type="http://schemas.openxmlformats.org/officeDocument/2006/relationships/slideLayout" Target="../slideLayouts/slideLayout1.xml" Id="rId1" /><Relationship Type="http://schemas.openxmlformats.org/officeDocument/2006/relationships/hyperlink" Target="https://portal.azure.com/72f988bf-86f1-41af-91ab-2d7cd011db47/#blade/Microsoft_OperationsManagementSuite_Workspace/WidgetBlade/id/%2Fsubscriptions%2Fcc8b63ea-b5e6-45ea-9239-59a1fa799351%2FresourceGroups%2Fasd-prod-ausea%2Fproviders%2FMicrosoft.OperationalInsights%2Fworkspaces%2Fasd-prod-ausea/title/SQL%20Server%20Assessment/componentId/SQLAssessment/parameters/%7B%7D/lockedTheme/false" TargetMode="External" Id="rId3" /></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3.xml" Id="rId3"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4.xml" Id="rId3"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5.xml" Id="rId3" /></Relationships>
</file>

<file path=ppt/slides/_rels/slide7.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6.xml" Id="rId3" /></Relationships>
</file>

<file path=ppt/slides/_rels/slide8.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7.xml" Id="rId3" /></Relationships>
</file>

<file path=ppt/slides/charts/_rels/chart3.xml.rels>&#65279;<?xml version="1.0" encoding="utf-8"?><Relationships xmlns="http://schemas.openxmlformats.org/package/2006/relationships"><Relationship Type="http://schemas.openxmlformats.org/officeDocument/2006/relationships/package" Target="/ppt/slides/charts/embeddings/package3.bin" Id="R5589b38d3b76471d" /></Relationships>
</file>

<file path=ppt/slides/charts/_rels/chart4.xml.rels>&#65279;<?xml version="1.0" encoding="utf-8"?><Relationships xmlns="http://schemas.openxmlformats.org/package/2006/relationships"><Relationship Type="http://schemas.openxmlformats.org/officeDocument/2006/relationships/package" Target="/ppt/slides/charts/embeddings/package4.bin" Id="R695c339d72e84cc0" /></Relationships>
</file>

<file path=ppt/slides/charts/_rels/chart5.xml.rels>&#65279;<?xml version="1.0" encoding="utf-8"?><Relationships xmlns="http://schemas.openxmlformats.org/package/2006/relationships"><Relationship Type="http://schemas.openxmlformats.org/officeDocument/2006/relationships/package" Target="/ppt/slides/charts/embeddings/package5.bin" Id="R8275357356ce4891" /></Relationships>
</file>

<file path=ppt/slides/charts/_rels/chart6.xml.rels>&#65279;<?xml version="1.0" encoding="utf-8"?><Relationships xmlns="http://schemas.openxmlformats.org/package/2006/relationships"><Relationship Type="http://schemas.openxmlformats.org/officeDocument/2006/relationships/package" Target="/ppt/slides/charts/embeddings/package6.bin" Id="Rc6c17efc8ee44713" /></Relationships>
</file>

<file path=ppt/slides/charts/_rels/chart7.xml.rels>&#65279;<?xml version="1.0" encoding="utf-8"?><Relationships xmlns="http://schemas.openxmlformats.org/package/2006/relationships"><Relationship Type="http://schemas.openxmlformats.org/officeDocument/2006/relationships/package" Target="/ppt/slides/charts/embeddings/package7.bin" Id="R2f014daffe2e4dfe" /></Relationships>
</file>

<file path=ppt/slides/charts/chart3.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6 High Priority </c:v>
                </c:pt>
                <c:pt idx="2">
                  <c:v>50 Low Priority</c:v>
                </c:pt>
                <c:pt idx="4">
                  <c:v>0 Resolved</c:v>
                </c:pt>
                <c:pt idx="6">
                  <c:v>114 Passed Checks</c:v>
                </c:pt>
              </c:strCache>
            </c:strRef>
          </c:cat>
          <c:val>
            <c:numRef>
              <c:f>Sheet1!$B$2:$B$8</c:f>
              <c:numCache>
                <c:formatCode>General</c:formatCode>
                <c:ptCount val="7"/>
                <c:pt idx="0">
                  <c:v>6</c:v>
                </c:pt>
                <c:pt idx="2">
                  <c:v>50</c:v>
                </c:pt>
                <c:pt idx="4">
                  <c:v>0</c:v>
                </c:pt>
                <c:pt idx="6">
                  <c:v>114</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5589b38d3b76471d">
    <c:autoUpdate val="0"/>
  </c:externalData>
</c:chartSpace>
</file>

<file path=ppt/slides/charts/chart4.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17 Low Priority</c:v>
                </c:pt>
                <c:pt idx="4">
                  <c:v>0 Resolved</c:v>
                </c:pt>
                <c:pt idx="6">
                  <c:v>59 Passed Checks</c:v>
                </c:pt>
              </c:strCache>
            </c:strRef>
          </c:cat>
          <c:val>
            <c:numRef>
              <c:f>Sheet1!$B$2:$B$8</c:f>
              <c:numCache>
                <c:formatCode>General</c:formatCode>
                <c:ptCount val="7"/>
                <c:pt idx="0">
                  <c:v>1</c:v>
                </c:pt>
                <c:pt idx="2">
                  <c:v>17</c:v>
                </c:pt>
                <c:pt idx="4">
                  <c:v>0</c:v>
                </c:pt>
                <c:pt idx="6">
                  <c:v>59</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695c339d72e84cc0">
    <c:autoUpdate val="0"/>
  </c:externalData>
</c:chartSpace>
</file>

<file path=ppt/slides/charts/chart5.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3 High Priority </c:v>
                </c:pt>
                <c:pt idx="2">
                  <c:v>14 Low Priority</c:v>
                </c:pt>
                <c:pt idx="4">
                  <c:v>0 Resolved</c:v>
                </c:pt>
                <c:pt idx="6">
                  <c:v>144 Passed Checks</c:v>
                </c:pt>
              </c:strCache>
            </c:strRef>
          </c:cat>
          <c:val>
            <c:numRef>
              <c:f>Sheet1!$B$2:$B$8</c:f>
              <c:numCache>
                <c:formatCode>General</c:formatCode>
                <c:ptCount val="7"/>
                <c:pt idx="0">
                  <c:v>3</c:v>
                </c:pt>
                <c:pt idx="2">
                  <c:v>14</c:v>
                </c:pt>
                <c:pt idx="4">
                  <c:v>0</c:v>
                </c:pt>
                <c:pt idx="6">
                  <c:v>144</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8275357356ce4891">
    <c:autoUpdate val="0"/>
  </c:externalData>
</c:chartSpace>
</file>

<file path=ppt/slides/charts/chart6.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4 Low Priority</c:v>
                </c:pt>
                <c:pt idx="4">
                  <c:v>0 Resolved</c:v>
                </c:pt>
                <c:pt idx="6">
                  <c:v>35 Passed Checks</c:v>
                </c:pt>
              </c:strCache>
            </c:strRef>
          </c:cat>
          <c:val>
            <c:numRef>
              <c:f>Sheet1!$B$2:$B$8</c:f>
              <c:numCache>
                <c:formatCode>General</c:formatCode>
                <c:ptCount val="7"/>
                <c:pt idx="0">
                  <c:v>1</c:v>
                </c:pt>
                <c:pt idx="2">
                  <c:v>4</c:v>
                </c:pt>
                <c:pt idx="4">
                  <c:v>0</c:v>
                </c:pt>
                <c:pt idx="6">
                  <c:v>35</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c6c17efc8ee44713">
    <c:autoUpdate val="0"/>
  </c:externalData>
</c:chartSpace>
</file>

<file path=ppt/slides/charts/chart7.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2 High Priority </c:v>
                </c:pt>
                <c:pt idx="2">
                  <c:v>7 Low Priority</c:v>
                </c:pt>
                <c:pt idx="4">
                  <c:v>5 Resolved</c:v>
                </c:pt>
                <c:pt idx="6">
                  <c:v>312 Passed Checks</c:v>
                </c:pt>
              </c:strCache>
            </c:strRef>
          </c:cat>
          <c:val>
            <c:numRef>
              <c:f>Sheet1!$B$2:$B$8</c:f>
              <c:numCache>
                <c:formatCode>General</c:formatCode>
                <c:ptCount val="7"/>
                <c:pt idx="0">
                  <c:v>2</c:v>
                </c:pt>
                <c:pt idx="2">
                  <c:v>7</c:v>
                </c:pt>
                <c:pt idx="4">
                  <c:v>5</c:v>
                </c:pt>
                <c:pt idx="6">
                  <c:v>312</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2f014daffe2e4dfe">
    <c:autoUpdate val="0"/>
  </c:externalData>
</c:chartSpace>
</file>

<file path=ppt/slides/slide1.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3045-1DC5-0043-B78B-F34A6DA22E14}"/>
              </a:ext>
            </a:extLst>
          </p:cNvPr>
          <p:cNvSpPr>
            <a:spLocks noGrp="1"/>
          </p:cNvSpPr>
          <p:nvPr>
            <p:ph type="title"/>
          </p:nvPr>
        </p:nvSpPr>
        <p:spPr>
          <a:xfrm>
            <a:off x="7161045" y="1340976"/>
            <a:ext cx="5027996" cy="2045597"/>
          </a:xfrm>
        </p:spPr>
        <p:txBody>
          <a:bodyPr/>
          <a:lstStyle/>
          <a:p>
            <a:pPr algn="r"/>
            <a:r>
              <a:rPr lang="en-US" sz="3600" dirty="0" err="1"/>
              <a:t>SQL Server Assessment</a:t>
            </a:r>
            <a:r>
              <a:rPr lang="en-US" sz="3600" dirty="0"/>
              <a:t> Results</a:t>
            </a:r>
            <a:endParaRPr lang="en-US" dirty="0"/>
          </a:p>
        </p:txBody>
      </p:sp>
      <p:sp>
        <p:nvSpPr>
          <p:cNvPr id="3" name="Text Placeholder 2">
            <a:extLst>
              <a:ext uri="{FF2B5EF4-FFF2-40B4-BE49-F238E27FC236}">
                <a16:creationId xmlns:a16="http://schemas.microsoft.com/office/drawing/2014/main" id="{6806D52A-2B07-374A-A7A5-8C377FFC01DB}"/>
              </a:ext>
            </a:extLst>
          </p:cNvPr>
          <p:cNvSpPr>
            <a:spLocks noGrp="1"/>
          </p:cNvSpPr>
          <p:nvPr>
            <p:ph type="body" sz="quarter" idx="14"/>
          </p:nvPr>
        </p:nvSpPr>
        <p:spPr>
          <a:xfrm>
            <a:off x="8123068" y="4315454"/>
            <a:ext cx="4065972" cy="731528"/>
          </a:xfrm>
        </p:spPr>
        <p:txBody>
          <a:bodyPr/>
          <a:lstStyle/>
          <a:p>
            <a:pPr algn="r"/>
            <a:r>
              <a:rPr lang="en-US" sz="2800" dirty="0">
                <a:noFill/>
                <a:hlinkClick r:id="rId3"/>
              </a:rPr>
              <a:t>Click here to view in Azure Log Analytics</a:t>
            </a:r>
            <a:endParaRPr lang="en-US" sz="2800" dirty="0">
              <a:noFill/>
            </a:endParaRPr>
          </a:p>
        </p:txBody>
      </p:sp>
      <p:sp>
        <p:nvSpPr>
          <p:cNvPr id="4" name="TextBox 3">
            <a:extLst>
              <a:ext uri="{FF2B5EF4-FFF2-40B4-BE49-F238E27FC236}">
                <a16:creationId xmlns:a16="http://schemas.microsoft.com/office/drawing/2014/main" id="{A0EE1275-ED01-4127-8CDA-51694EEB0046}"/>
              </a:ext>
            </a:extLst>
          </p:cNvPr>
          <p:cNvSpPr txBox="1"/>
          <p:nvPr/>
        </p:nvSpPr>
        <p:spPr>
          <a:xfrm>
            <a:off x="6217444" y="6366661"/>
            <a:ext cx="3003558"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89378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
</file>

<file path=ppt/slides/slide2.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34F7-CE21-9741-BDF1-507F7633C864}"/>
              </a:ext>
            </a:extLst>
          </p:cNvPr>
          <p:cNvSpPr>
            <a:spLocks noGrp="1"/>
          </p:cNvSpPr>
          <p:nvPr>
            <p:ph type="title"/>
          </p:nvPr>
        </p:nvSpPr>
        <p:spPr/>
        <p:txBody>
          <a:bodyPr/>
          <a:lstStyle/>
          <a:p>
            <a:r>
              <a:rPr lang="en-US"/>
              <a:t>Executive Summary</a:t>
            </a:r>
            <a:endParaRPr lang="en-US" dirty="0"/>
          </a:p>
        </p:txBody>
      </p:sp>
      <p:graphicFrame>
        <p:nvGraphicFramePr>
          <p:cNvPr id="3" name="Chart 2">
            <a:extLst>
              <a:ext uri="{FF2B5EF4-FFF2-40B4-BE49-F238E27FC236}">
                <a16:creationId xmlns:a16="http://schemas.microsoft.com/office/drawing/2014/main" id="{7E5E0283-61FC-4A3A-B323-8E7DE75F442A}"/>
              </a:ext>
            </a:extLst>
          </p:cNvPr>
          <p:cNvGraphicFramePr/>
          <p:nvPr>
            <p:extLst>
              <p:ext uri="{D42A27DB-BD31-4B8C-83A1-F6EECF244321}">
                <p14:modId xmlns:p14="http://schemas.microsoft.com/office/powerpoint/2010/main" val="1677106711"/>
              </p:ext>
            </p:extLst>
          </p:nvPr>
        </p:nvGraphicFramePr>
        <p:xfrm>
          <a:off x="7009200" y="610607"/>
          <a:ext cx="4414427" cy="579252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B6D0459-7F0E-493D-972C-5D51FA4D2D99}"/>
              </a:ext>
            </a:extLst>
          </p:cNvPr>
          <p:cNvSpPr txBox="1"/>
          <p:nvPr/>
        </p:nvSpPr>
        <p:spPr>
          <a:xfrm>
            <a:off x="8654171" y="2128226"/>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87</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5" name="TextBox 4">
            <a:extLst>
              <a:ext uri="{FF2B5EF4-FFF2-40B4-BE49-F238E27FC236}">
                <a16:creationId xmlns:a16="http://schemas.microsoft.com/office/drawing/2014/main" id="{2EA609D5-B85F-4E35-B788-604658DA02B0}"/>
              </a:ext>
            </a:extLst>
          </p:cNvPr>
          <p:cNvSpPr txBox="1"/>
          <p:nvPr/>
        </p:nvSpPr>
        <p:spPr>
          <a:xfrm>
            <a:off x="618420" y="1714500"/>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1. </a:t>
            </a:r>
            <a:r>
              <a:rPr lang="en-US" sz="2400" dirty="0">
                <a:cs typeface="Segoe UI Semilight"/>
              </a:rPr>
              <a:t>What went well:</a:t>
            </a:r>
          </a:p>
        </p:txBody>
      </p:sp>
      <p:sp>
        <p:nvSpPr>
          <p:cNvPr id="6" name="TextBox 5">
            <a:extLst>
              <a:ext uri="{FF2B5EF4-FFF2-40B4-BE49-F238E27FC236}">
                <a16:creationId xmlns:a16="http://schemas.microsoft.com/office/drawing/2014/main" id="{78E6DA59-8B9A-4FE9-A984-D364CCDFC75E}"/>
              </a:ext>
            </a:extLst>
          </p:cNvPr>
          <p:cNvSpPr txBox="1"/>
          <p:nvPr/>
        </p:nvSpPr>
        <p:spPr>
          <a:xfrm>
            <a:off x="618420" y="2960762"/>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2. </a:t>
            </a:r>
            <a:r>
              <a:rPr lang="en-US" sz="2400" dirty="0">
                <a:cs typeface="Segoe UI Semilight"/>
              </a:rPr>
              <a:t>What needs Improvement:</a:t>
            </a:r>
          </a:p>
        </p:txBody>
      </p:sp>
      <p:sp>
        <p:nvSpPr>
          <p:cNvPr id="7" name="TextBox 6">
            <a:extLst>
              <a:ext uri="{FF2B5EF4-FFF2-40B4-BE49-F238E27FC236}">
                <a16:creationId xmlns:a16="http://schemas.microsoft.com/office/drawing/2014/main" id="{FF93549B-0995-437D-9A1D-7E63F3AD69C4}"/>
              </a:ext>
            </a:extLst>
          </p:cNvPr>
          <p:cNvSpPr txBox="1"/>
          <p:nvPr/>
        </p:nvSpPr>
        <p:spPr>
          <a:xfrm>
            <a:off x="618420" y="4207024"/>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3. </a:t>
            </a:r>
            <a:r>
              <a:rPr lang="en-US" sz="2400" dirty="0">
                <a:cs typeface="Segoe UI Semilight"/>
              </a:rPr>
              <a:t>Highest Priority Recommendations:</a:t>
            </a:r>
          </a:p>
        </p:txBody>
      </p:sp>
      <p:sp>
        <p:nvSpPr>
          <p:cNvPr id="8" name="TextBox 7">
            <a:extLst>
              <a:ext uri="{FF2B5EF4-FFF2-40B4-BE49-F238E27FC236}">
                <a16:creationId xmlns:a16="http://schemas.microsoft.com/office/drawing/2014/main" id="{727AADDC-50F4-4A66-A476-88E66431C896}"/>
              </a:ext>
            </a:extLst>
          </p:cNvPr>
          <p:cNvSpPr txBox="1"/>
          <p:nvPr/>
        </p:nvSpPr>
        <p:spPr>
          <a:xfrm>
            <a:off x="1011261" y="229675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Upgrade, Migration and Deployment</a:t>
            </a:r>
            <a:endParaRPr lang="en-US" sz="2400" dirty="0">
              <a:gradFill>
                <a:gsLst>
                  <a:gs pos="2917">
                    <a:schemeClr val="tx1"/>
                  </a:gs>
                  <a:gs pos="30000">
                    <a:schemeClr val="tx1"/>
                  </a:gs>
                </a:gsLst>
                <a:lin ang="5400000" scaled="0"/>
              </a:gradFill>
            </a:endParaRPr>
          </a:p>
        </p:txBody>
      </p:sp>
      <p:sp>
        <p:nvSpPr>
          <p:cNvPr id="9" name="TextBox 8">
            <a:extLst>
              <a:ext uri="{FF2B5EF4-FFF2-40B4-BE49-F238E27FC236}">
                <a16:creationId xmlns:a16="http://schemas.microsoft.com/office/drawing/2014/main" id="{7EAF7FF4-6BBC-4F37-ADBD-A3444ADB4481}"/>
              </a:ext>
            </a:extLst>
          </p:cNvPr>
          <p:cNvSpPr txBox="1"/>
          <p:nvPr/>
        </p:nvSpPr>
        <p:spPr>
          <a:xfrm>
            <a:off x="1011261" y="3506868"/>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Security and Compliance</a:t>
            </a:r>
            <a:endParaRPr lang="en-US" sz="2400" dirty="0">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09111401-57D8-49A1-878F-7E3CDD5CBF00}"/>
              </a:ext>
            </a:extLst>
          </p:cNvPr>
          <p:cNvSpPr txBox="1"/>
          <p:nvPr/>
        </p:nvSpPr>
        <p:spPr>
          <a:xfrm>
            <a:off x="1011261" y="482542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Review the build number of the SQL Server instance.</a:t>
            </a:r>
            <a:endParaRPr lang="en-US" sz="2400" dirty="0">
              <a:gradFill>
                <a:gsLst>
                  <a:gs pos="2917">
                    <a:schemeClr val="tx1"/>
                  </a:gs>
                  <a:gs pos="30000">
                    <a:schemeClr val="tx1"/>
                  </a:gs>
                </a:gsLst>
                <a:lin ang="5400000" scaled="0"/>
              </a:gradFill>
            </a:endParaRPr>
          </a:p>
        </p:txBody>
      </p:sp>
      <p:sp>
        <p:nvSpPr>
          <p:cNvPr id="11" name="TextBox 10">
            <a:extLst>
              <a:ext uri="{FF2B5EF4-FFF2-40B4-BE49-F238E27FC236}">
                <a16:creationId xmlns:a16="http://schemas.microsoft.com/office/drawing/2014/main" id="{2FE67B10-FED4-45EA-A5D2-A0EBA829881F}"/>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616381252"/>
      </p:ext>
    </p:extLst>
  </p:cSld>
  <p:clrMapOvr>
    <a:masterClrMapping/>
  </p:clrMapOvr>
  <p:transition>
    <p:fade/>
  </p:transition>
</p:sld>
</file>

<file path=ppt/slides/slide4.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Security and Compliance</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68</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Configure and Enforce the Setting "Windows Firewall: Domain: Firewall state" via GPO
Enable and Enforce the Setting "Turn off Autoplay" via GPO
Configure and Enforce the Setting "Windows Firewall: Public: Firewall state" via GPO
Mitigations missing for speculative execution side-channel vulnerabilities
Avoid using domain administrator accounts to run the SQL Server service.
Configure the Setting "Network security: LAN Manager authentication level" and Enforce via GPO
Enable and Enforce "Microsoft network server: Digitally sign communications (if client agrees)" via GPO
Avoid using the Local System account to run the SQL Server service.
Review the SQL Server Instance configuration settings for ‘CLR enabled’ and configure the value to match the company security policy.
Ensure only essential users are added to the SQL Server instance sysadmin server role.</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5.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Operations and Monitoring</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77</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Create a schedule to run DBCC CHECKDB regularly.
Review the auto grow increment setting for databases on the SQL Server instance.
Configure Auditing for Account Logon: Credential Validation
Configure Auditing for Detailed Tracking: Audit PNP Activity
Configure Auditing for Account Management: User Account Management
Configure Auditing for Detailed Tracking: Audit Process Creation
Configure Auditing for Logon-Logoff: Audit Account Lockout
Configure Auditing for Object Access: Audit Detailed File Share
Configure Auditing for Logon-Logoff: Audit Group Membership
Configure Auditing for Logon-Logoff: Audit Other Logon/Logoff Events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Performance and Scalability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Increase the number of tempdb database files for optimal performance.
Modify auto-growth settings to use a fixed size growth increment of less than 1 GB on data and log files of user databases and the TempDB system database.
Consider updating statistics by using AUTO_UPDATE_STATISTICS and/or UPDATE STATISTICS (T-SQL)
Investigate the SQL Error Log: 3409: Performance counter shared memory setup failed.
Increase the initial size of the tempdb database.
Update the user databases to match the collation of the master and model databases.
Review the SQL Server instance configuration setting for Backup Compression Default and configure the value to match your company policy.
Review the ‘system managed’ page file setting on the Microsoft Windows Server.
Increase the amount of available physical memory investigate for excessive paging file usage or reduce the number of processes on the computer.
Separate tempdb and user database files by placing them on different volumes.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7.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Upgrade, Migration and Deployment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88</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Review the build number of the SQL Server instance.
Install the latest service pack or hotfix for the SQL Server.
Verify the compatibility of third party modules loaded into SQL Server address space in case of upgrade
Review the Hyper-V Operating System Virtualization for SQL Server.
One or more databases are using Enterprise edition features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8.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Availability and Business Continuity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98</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Schedule a full database backup and ensure that it has a frequency of seven days or less.
Change the recovery model to FULL or BULK_LOGGED.
Review the SQL Server Instance configuration setting for recovery interval and change it to the default value.
The current SQL Server error log is too large.
Investigate SQL Error Log message 17806 – SSPI handshake failed while establishing a connection with integrated security.
Move databases from the system disk to a Data Disk.
Review the non-default Agent XPs option setting on Microsoft SQL Server.
Place data files and transaction log files on separate physical drives for user databases.
Review the SQL Server instance configuration settings for transform noise words and configure the value to match your company policy.</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theme/theme1.xml><?xml version="1.0" encoding="utf-8"?>
<a:theme xmlns:a="http://schemas.openxmlformats.org/drawingml/2006/main" name="WHITE TEMPLATE">
  <a:themeElements>
    <a:clrScheme name="Custom 1">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FFFFFF"/>
      </a:hlink>
      <a:folHlink>
        <a:srgbClr val="EAEAEA"/>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3.potx" id="{44ADAFFF-2BB4-4AF1-9F5C-DDE52A28C87A}" vid="{13590B0D-6121-4FDA-8701-382D8D4F2F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88E25A986348ACDB3A88610F4A6B" ma:contentTypeVersion="9" ma:contentTypeDescription="Create a new document." ma:contentTypeScope="" ma:versionID="db554e4b686cc587b271dd615cc887a4">
  <xsd:schema xmlns:xsd="http://www.w3.org/2001/XMLSchema" xmlns:xs="http://www.w3.org/2001/XMLSchema" xmlns:p="http://schemas.microsoft.com/office/2006/metadata/properties" xmlns:ns2="eec9bfc7-9d8a-4b77-9d0e-c45b6307aea7" xmlns:ns3="dd9b1303-1b86-4314-a0bb-5f1ced7f9562" targetNamespace="http://schemas.microsoft.com/office/2006/metadata/properties" ma:root="true" ma:fieldsID="d1799d6b97b27f477de01c6d9f661f88" ns2:_="" ns3:_="">
    <xsd:import namespace="eec9bfc7-9d8a-4b77-9d0e-c45b6307aea7"/>
    <xsd:import namespace="dd9b1303-1b86-4314-a0bb-5f1ced7f956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9bfc7-9d8a-4b77-9d0e-c45b6307ae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d9b1303-1b86-4314-a0bb-5f1ced7f9562"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fals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d9b1303-1b86-4314-a0bb-5f1ced7f9562" xsi:nil="true"/>
  </documentManagement>
</p:properties>
</file>

<file path=customXml/itemProps1.xml><?xml version="1.0" encoding="utf-8"?>
<ds:datastoreItem xmlns:ds="http://schemas.openxmlformats.org/officeDocument/2006/customXml" ds:itemID="{79A13316-BBEB-413F-BF0E-D55E4DBD9287}"/>
</file>

<file path=customXml/itemProps2.xml><?xml version="1.0" encoding="utf-8"?>
<ds:datastoreItem xmlns:ds="http://schemas.openxmlformats.org/officeDocument/2006/customXml" ds:itemID="{12397304-63DD-4F06-81FB-84800DBEF606}"/>
</file>

<file path=customXml/itemProps3.xml><?xml version="1.0" encoding="utf-8"?>
<ds:datastoreItem xmlns:ds="http://schemas.openxmlformats.org/officeDocument/2006/customXml" ds:itemID="{508DDD7F-6575-420B-A9C1-727CE3E5B829}"/>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Custom</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Segoe UI</vt:lpstr>
      <vt:lpstr>Segoe UI Light</vt:lpstr>
      <vt:lpstr>Segoe UI Semilight</vt:lpstr>
      <vt:lpstr>Wingdings</vt:lpstr>
      <vt:lpstr>WHITE TEMPLATE</vt:lpstr>
      <vt:lpstr>Replace:SolutionName Results</vt:lpstr>
      <vt:lpstr>Executive Summary</vt:lpstr>
      <vt:lpstr>Replace:FocusAreaName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2019-01-18T21:22:03Z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ambrosew@microsoft.com</vt:lpwstr>
  </property>
  <property fmtid="{D5CDD505-2E9C-101B-9397-08002B2CF9AE}" pid="5" name="MSIP_Label_f42aa342-8706-4288-bd11-ebb85995028c_SetDate">
    <vt:lpwstr>2018-04-01T00:40:47.7465112Z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0x0101002F4088E25A986348ACDB3A88610F4A6B</vt:lpwstr>
  </property>
</Properties>
</file>